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9" r:id="rId3"/>
    <p:sldId id="258" r:id="rId4"/>
    <p:sldId id="261" r:id="rId5"/>
    <p:sldId id="265" r:id="rId6"/>
    <p:sldId id="266" r:id="rId7"/>
    <p:sldId id="268" r:id="rId8"/>
    <p:sldId id="269" r:id="rId9"/>
    <p:sldId id="270" r:id="rId10"/>
    <p:sldId id="271" r:id="rId11"/>
    <p:sldId id="272" r:id="rId12"/>
    <p:sldId id="274" r:id="rId13"/>
    <p:sldId id="275" r:id="rId14"/>
    <p:sldId id="278" r:id="rId15"/>
    <p:sldId id="279" r:id="rId16"/>
    <p:sldId id="281" r:id="rId17"/>
    <p:sldId id="282" r:id="rId18"/>
    <p:sldId id="283" r:id="rId19"/>
    <p:sldId id="284" r:id="rId20"/>
    <p:sldId id="285" r:id="rId21"/>
    <p:sldId id="286" r:id="rId22"/>
    <p:sldId id="287" r:id="rId23"/>
    <p:sldId id="289" r:id="rId24"/>
    <p:sldId id="288" r:id="rId25"/>
    <p:sldId id="290" r:id="rId26"/>
    <p:sldId id="291" r:id="rId27"/>
    <p:sldId id="292"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4"/>
  </p:normalViewPr>
  <p:slideViewPr>
    <p:cSldViewPr snapToGrid="0">
      <p:cViewPr varScale="1">
        <p:scale>
          <a:sx n="124" d="100"/>
          <a:sy n="124" d="100"/>
        </p:scale>
        <p:origin x="20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0CC8E-AED0-6C44-BF70-640C9F81ADB5}"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A0745-D6E0-3D4B-9B9B-663697A712D1}" type="slidenum">
              <a:rPr lang="en-US" smtClean="0"/>
              <a:t>‹#›</a:t>
            </a:fld>
            <a:endParaRPr lang="en-US"/>
          </a:p>
        </p:txBody>
      </p:sp>
    </p:spTree>
    <p:extLst>
      <p:ext uri="{BB962C8B-B14F-4D97-AF65-F5344CB8AC3E}">
        <p14:creationId xmlns:p14="http://schemas.microsoft.com/office/powerpoint/2010/main" val="184731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A0745-D6E0-3D4B-9B9B-663697A712D1}" type="slidenum">
              <a:rPr lang="en-US" smtClean="0"/>
              <a:t>1</a:t>
            </a:fld>
            <a:endParaRPr lang="en-US"/>
          </a:p>
        </p:txBody>
      </p:sp>
    </p:spTree>
    <p:extLst>
      <p:ext uri="{BB962C8B-B14F-4D97-AF65-F5344CB8AC3E}">
        <p14:creationId xmlns:p14="http://schemas.microsoft.com/office/powerpoint/2010/main" val="19165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A0745-D6E0-3D4B-9B9B-663697A712D1}" type="slidenum">
              <a:rPr lang="en-US" smtClean="0"/>
              <a:t>5</a:t>
            </a:fld>
            <a:endParaRPr lang="en-US"/>
          </a:p>
        </p:txBody>
      </p:sp>
    </p:spTree>
    <p:extLst>
      <p:ext uri="{BB962C8B-B14F-4D97-AF65-F5344CB8AC3E}">
        <p14:creationId xmlns:p14="http://schemas.microsoft.com/office/powerpoint/2010/main" val="178818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3/29/23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190010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3/29/23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2992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3/29/23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64647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3/29/23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344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3/29/23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3595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3/29/23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2955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3/29/23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41243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3/29/23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75265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3/29/23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0713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3/29/23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611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3/29/23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5313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3/29/23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28557970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1">
            <a:extLst>
              <a:ext uri="{FF2B5EF4-FFF2-40B4-BE49-F238E27FC236}">
                <a16:creationId xmlns:a16="http://schemas.microsoft.com/office/drawing/2014/main" id="{1F57B0F3-A8E0-41BC-8EE0-80EDA7439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and pink paint mixture">
            <a:extLst>
              <a:ext uri="{FF2B5EF4-FFF2-40B4-BE49-F238E27FC236}">
                <a16:creationId xmlns:a16="http://schemas.microsoft.com/office/drawing/2014/main" id="{093EA673-EC6F-13B6-AAF9-B4205A72133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69" name="Rectangle 63">
            <a:extLst>
              <a:ext uri="{FF2B5EF4-FFF2-40B4-BE49-F238E27FC236}">
                <a16:creationId xmlns:a16="http://schemas.microsoft.com/office/drawing/2014/main" id="{042BD0CA-AB68-4EF2-9E2A-C4E24BD4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2057400"/>
            <a:ext cx="6781800" cy="27432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7508C-2F81-3D57-94F9-9686615A29DA}"/>
              </a:ext>
            </a:extLst>
          </p:cNvPr>
          <p:cNvSpPr>
            <a:spLocks noGrp="1"/>
          </p:cNvSpPr>
          <p:nvPr>
            <p:ph type="ctrTitle"/>
          </p:nvPr>
        </p:nvSpPr>
        <p:spPr>
          <a:xfrm>
            <a:off x="3390900" y="2516094"/>
            <a:ext cx="5448300" cy="1057099"/>
          </a:xfrm>
        </p:spPr>
        <p:txBody>
          <a:bodyPr>
            <a:normAutofit/>
          </a:bodyPr>
          <a:lstStyle/>
          <a:p>
            <a:r>
              <a:rPr lang="en-US" sz="3200" dirty="0">
                <a:solidFill>
                  <a:schemeClr val="bg2"/>
                </a:solidFill>
              </a:rPr>
              <a:t>Final Project Presentation</a:t>
            </a:r>
          </a:p>
        </p:txBody>
      </p:sp>
      <p:sp>
        <p:nvSpPr>
          <p:cNvPr id="3" name="Subtitle 2">
            <a:extLst>
              <a:ext uri="{FF2B5EF4-FFF2-40B4-BE49-F238E27FC236}">
                <a16:creationId xmlns:a16="http://schemas.microsoft.com/office/drawing/2014/main" id="{8FC90923-ADB4-9306-4AE0-F03B38FDD051}"/>
              </a:ext>
            </a:extLst>
          </p:cNvPr>
          <p:cNvSpPr>
            <a:spLocks noGrp="1"/>
          </p:cNvSpPr>
          <p:nvPr>
            <p:ph type="subTitle" idx="1"/>
          </p:nvPr>
        </p:nvSpPr>
        <p:spPr>
          <a:xfrm>
            <a:off x="3390900" y="3713871"/>
            <a:ext cx="5448300" cy="750554"/>
          </a:xfrm>
        </p:spPr>
        <p:txBody>
          <a:bodyPr>
            <a:normAutofit/>
          </a:bodyPr>
          <a:lstStyle/>
          <a:p>
            <a:r>
              <a:rPr lang="en-US" sz="2000" b="1" i="0">
                <a:solidFill>
                  <a:schemeClr val="bg1"/>
                </a:solidFill>
                <a:latin typeface="Adelle Sans Devanagari Extrabol" panose="02000503000000020004" pitchFamily="2" charset="-78"/>
                <a:cs typeface="Adelle Sans Devanagari Extrabol" panose="02000503000000020004" pitchFamily="2" charset="-78"/>
              </a:rPr>
              <a:t>Readmission Of Patients </a:t>
            </a:r>
          </a:p>
        </p:txBody>
      </p:sp>
    </p:spTree>
    <p:extLst>
      <p:ext uri="{BB962C8B-B14F-4D97-AF65-F5344CB8AC3E}">
        <p14:creationId xmlns:p14="http://schemas.microsoft.com/office/powerpoint/2010/main" val="307348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324AF380-45C5-AB55-AC30-A9819F1EC8C1}"/>
              </a:ext>
            </a:extLst>
          </p:cNvPr>
          <p:cNvSpPr>
            <a:spLocks noGrp="1"/>
          </p:cNvSpPr>
          <p:nvPr>
            <p:ph type="subTitle" idx="1"/>
          </p:nvPr>
        </p:nvSpPr>
        <p:spPr>
          <a:xfrm>
            <a:off x="928468" y="4114800"/>
            <a:ext cx="2991729" cy="2057400"/>
          </a:xfrm>
        </p:spPr>
        <p:txBody>
          <a:bodyPr>
            <a:normAutofit/>
          </a:bodyPr>
          <a:lstStyle/>
          <a:p>
            <a:r>
              <a:rPr lang="en-US" i="0">
                <a:solidFill>
                  <a:schemeClr val="bg1"/>
                </a:solidFill>
                <a:latin typeface="+mn-lt"/>
              </a:rPr>
              <a:t>Target column is highly imbalanced.</a:t>
            </a:r>
          </a:p>
          <a:p>
            <a:endParaRPr lang="en-US" i="0">
              <a:solidFill>
                <a:schemeClr val="bg1"/>
              </a:solidFill>
              <a:latin typeface="+mn-lt"/>
            </a:endParaRPr>
          </a:p>
        </p:txBody>
      </p:sp>
      <p:pic>
        <p:nvPicPr>
          <p:cNvPr id="9" name="Picture 8" descr="Chart, bar chart&#10;&#10;Description automatically generated">
            <a:extLst>
              <a:ext uri="{FF2B5EF4-FFF2-40B4-BE49-F238E27FC236}">
                <a16:creationId xmlns:a16="http://schemas.microsoft.com/office/drawing/2014/main" id="{FDC5B266-0F14-0154-4910-F33C396D9FD6}"/>
              </a:ext>
            </a:extLst>
          </p:cNvPr>
          <p:cNvPicPr>
            <a:picLocks noChangeAspect="1"/>
          </p:cNvPicPr>
          <p:nvPr/>
        </p:nvPicPr>
        <p:blipFill>
          <a:blip r:embed="rId2"/>
          <a:stretch>
            <a:fillRect/>
          </a:stretch>
        </p:blipFill>
        <p:spPr>
          <a:xfrm>
            <a:off x="5410200" y="1531621"/>
            <a:ext cx="6096000" cy="3794758"/>
          </a:xfrm>
          <a:prstGeom prst="rect">
            <a:avLst/>
          </a:prstGeom>
        </p:spPr>
      </p:pic>
    </p:spTree>
    <p:extLst>
      <p:ext uri="{BB962C8B-B14F-4D97-AF65-F5344CB8AC3E}">
        <p14:creationId xmlns:p14="http://schemas.microsoft.com/office/powerpoint/2010/main" val="287914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DB130BEF-F1E1-EBC2-1A12-B62F7EF5AE83}"/>
              </a:ext>
            </a:extLst>
          </p:cNvPr>
          <p:cNvSpPr>
            <a:spLocks noGrp="1"/>
          </p:cNvSpPr>
          <p:nvPr>
            <p:ph type="subTitle" idx="1"/>
          </p:nvPr>
        </p:nvSpPr>
        <p:spPr>
          <a:xfrm>
            <a:off x="702045" y="2368733"/>
            <a:ext cx="2991729" cy="2057400"/>
          </a:xfrm>
        </p:spPr>
        <p:txBody>
          <a:bodyPr>
            <a:normAutofit/>
          </a:bodyPr>
          <a:lstStyle/>
          <a:p>
            <a:r>
              <a:rPr lang="en-US" i="0" dirty="0">
                <a:solidFill>
                  <a:schemeClr val="bg1"/>
                </a:solidFill>
                <a:latin typeface="Arial" panose="020B0604020202020204" pitchFamily="34" charset="0"/>
                <a:cs typeface="Arial" panose="020B0604020202020204" pitchFamily="34" charset="0"/>
              </a:rPr>
              <a:t>Bivariate analysis</a:t>
            </a:r>
          </a:p>
        </p:txBody>
      </p:sp>
      <p:pic>
        <p:nvPicPr>
          <p:cNvPr id="7" name="Picture 6" descr="Chart, treemap chart&#10;&#10;Description automatically generated">
            <a:extLst>
              <a:ext uri="{FF2B5EF4-FFF2-40B4-BE49-F238E27FC236}">
                <a16:creationId xmlns:a16="http://schemas.microsoft.com/office/drawing/2014/main" id="{EA951B6F-108B-C61F-C377-258877D67C94}"/>
              </a:ext>
            </a:extLst>
          </p:cNvPr>
          <p:cNvPicPr>
            <a:picLocks noChangeAspect="1"/>
          </p:cNvPicPr>
          <p:nvPr/>
        </p:nvPicPr>
        <p:blipFill>
          <a:blip r:embed="rId2"/>
          <a:stretch>
            <a:fillRect/>
          </a:stretch>
        </p:blipFill>
        <p:spPr>
          <a:xfrm>
            <a:off x="5105789" y="284549"/>
            <a:ext cx="6467901" cy="4527530"/>
          </a:xfrm>
          <a:prstGeom prst="rect">
            <a:avLst/>
          </a:prstGeom>
        </p:spPr>
      </p:pic>
      <p:sp>
        <p:nvSpPr>
          <p:cNvPr id="2" name="Rectangle 1"/>
          <p:cNvSpPr/>
          <p:nvPr/>
        </p:nvSpPr>
        <p:spPr>
          <a:xfrm>
            <a:off x="5105789" y="4812079"/>
            <a:ext cx="6920748" cy="1061829"/>
          </a:xfrm>
          <a:prstGeom prst="rect">
            <a:avLst/>
          </a:prstGeom>
        </p:spPr>
        <p:txBody>
          <a:bodyPr wrap="square">
            <a:spAutoFit/>
          </a:bodyPr>
          <a:lstStyle/>
          <a:p>
            <a:pPr>
              <a:lnSpc>
                <a:spcPct val="90000"/>
              </a:lnSpc>
            </a:pPr>
            <a:r>
              <a:rPr lang="en-US" sz="1400" b="1" dirty="0">
                <a:latin typeface="Arial" panose="020B0604020202020204" pitchFamily="34" charset="0"/>
                <a:cs typeface="Arial" panose="020B0604020202020204" pitchFamily="34" charset="0"/>
              </a:rPr>
              <a:t>Insights from above </a:t>
            </a:r>
            <a:r>
              <a:rPr lang="en-US" sz="1400" b="1" dirty="0" err="1">
                <a:latin typeface="Arial" panose="020B0604020202020204" pitchFamily="34" charset="0"/>
                <a:cs typeface="Arial" panose="020B0604020202020204" pitchFamily="34" charset="0"/>
              </a:rPr>
              <a:t>heamap</a:t>
            </a:r>
            <a:r>
              <a:rPr lang="en-US" sz="1400" b="1"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285750" indent="-285750">
              <a:lnSpc>
                <a:spcPct val="90000"/>
              </a:lnSpc>
              <a:buFont typeface="Courier New" panose="02070309020205020404" pitchFamily="49" charset="0"/>
              <a:buChar char="o"/>
            </a:pPr>
            <a:r>
              <a:rPr lang="en-US" sz="1400" dirty="0" err="1">
                <a:latin typeface="Arial" panose="020B0604020202020204" pitchFamily="34" charset="0"/>
                <a:cs typeface="Arial" panose="020B0604020202020204" pitchFamily="34" charset="0"/>
              </a:rPr>
              <a:t>encounter_id</a:t>
            </a:r>
            <a:r>
              <a:rPr lang="en-US" sz="1400" dirty="0">
                <a:latin typeface="Arial" panose="020B0604020202020204" pitchFamily="34" charset="0"/>
                <a:cs typeface="Arial" panose="020B0604020202020204" pitchFamily="34" charset="0"/>
              </a:rPr>
              <a:t> and </a:t>
            </a:r>
            <a:r>
              <a:rPr lang="en-US" sz="1400" dirty="0" err="1">
                <a:latin typeface="Arial" panose="020B0604020202020204" pitchFamily="34" charset="0"/>
                <a:cs typeface="Arial" panose="020B0604020202020204" pitchFamily="34" charset="0"/>
              </a:rPr>
              <a:t>patient_nbr</a:t>
            </a:r>
            <a:r>
              <a:rPr lang="en-US" sz="1400" dirty="0">
                <a:latin typeface="Arial" panose="020B0604020202020204" pitchFamily="34" charset="0"/>
                <a:cs typeface="Arial" panose="020B0604020202020204" pitchFamily="34" charset="0"/>
              </a:rPr>
              <a:t> have high positive correlation</a:t>
            </a:r>
          </a:p>
          <a:p>
            <a:pPr marL="285750" indent="-285750">
              <a:lnSpc>
                <a:spcPct val="90000"/>
              </a:lnSpc>
              <a:buFont typeface="Courier New" panose="02070309020205020404" pitchFamily="49" charset="0"/>
              <a:buChar char="o"/>
            </a:pPr>
            <a:r>
              <a:rPr lang="en-US" sz="1400" dirty="0" err="1">
                <a:latin typeface="Arial" panose="020B0604020202020204" pitchFamily="34" charset="0"/>
                <a:cs typeface="Arial" panose="020B0604020202020204" pitchFamily="34" charset="0"/>
              </a:rPr>
              <a:t>time_in_hospital</a:t>
            </a:r>
            <a:r>
              <a:rPr lang="en-US" sz="1400" dirty="0">
                <a:latin typeface="Arial" panose="020B0604020202020204" pitchFamily="34" charset="0"/>
                <a:cs typeface="Arial" panose="020B0604020202020204" pitchFamily="34" charset="0"/>
              </a:rPr>
              <a:t> and </a:t>
            </a:r>
            <a:r>
              <a:rPr lang="en-US" sz="1400" dirty="0" err="1">
                <a:latin typeface="Arial" panose="020B0604020202020204" pitchFamily="34" charset="0"/>
                <a:cs typeface="Arial" panose="020B0604020202020204" pitchFamily="34" charset="0"/>
              </a:rPr>
              <a:t>num_medication</a:t>
            </a:r>
            <a:r>
              <a:rPr lang="en-US" sz="1400" dirty="0">
                <a:latin typeface="Arial" panose="020B0604020202020204" pitchFamily="34" charset="0"/>
                <a:cs typeface="Arial" panose="020B0604020202020204" pitchFamily="34" charset="0"/>
              </a:rPr>
              <a:t> also have high positive correlation</a:t>
            </a:r>
          </a:p>
          <a:p>
            <a:pPr marL="285750" indent="-285750">
              <a:lnSpc>
                <a:spcPct val="90000"/>
              </a:lnSpc>
              <a:buFont typeface="Courier New" panose="02070309020205020404" pitchFamily="49" charset="0"/>
              <a:buChar char="o"/>
            </a:pPr>
            <a:r>
              <a:rPr lang="en-US" sz="1400" dirty="0" err="1">
                <a:latin typeface="Arial" panose="020B0604020202020204" pitchFamily="34" charset="0"/>
                <a:cs typeface="Arial" panose="020B0604020202020204" pitchFamily="34" charset="0"/>
              </a:rPr>
              <a:t>time_in_hospital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num_lab_procedures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num_procedures</a:t>
            </a:r>
            <a:r>
              <a:rPr lang="en-US" sz="1400" dirty="0">
                <a:latin typeface="Arial" panose="020B0604020202020204" pitchFamily="34" charset="0"/>
                <a:cs typeface="Arial" panose="020B0604020202020204" pitchFamily="34" charset="0"/>
              </a:rPr>
              <a:t> and </a:t>
            </a:r>
            <a:r>
              <a:rPr lang="en-US" sz="1400" dirty="0" err="1">
                <a:latin typeface="Arial" panose="020B0604020202020204" pitchFamily="34" charset="0"/>
                <a:cs typeface="Arial" panose="020B0604020202020204" pitchFamily="34" charset="0"/>
              </a:rPr>
              <a:t>num_medication</a:t>
            </a:r>
            <a:r>
              <a:rPr lang="en-US" sz="1400" dirty="0">
                <a:latin typeface="Arial" panose="020B0604020202020204" pitchFamily="34" charset="0"/>
                <a:cs typeface="Arial" panose="020B0604020202020204" pitchFamily="34" charset="0"/>
              </a:rPr>
              <a:t> also have good positive correlation</a:t>
            </a:r>
          </a:p>
        </p:txBody>
      </p:sp>
    </p:spTree>
    <p:extLst>
      <p:ext uri="{BB962C8B-B14F-4D97-AF65-F5344CB8AC3E}">
        <p14:creationId xmlns:p14="http://schemas.microsoft.com/office/powerpoint/2010/main" val="268679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FFD8346-31ED-C628-832D-8F915287C5CB}"/>
              </a:ext>
            </a:extLst>
          </p:cNvPr>
          <p:cNvSpPr>
            <a:spLocks noGrp="1"/>
          </p:cNvSpPr>
          <p:nvPr>
            <p:ph type="title"/>
          </p:nvPr>
        </p:nvSpPr>
        <p:spPr>
          <a:xfrm>
            <a:off x="692164" y="2125394"/>
            <a:ext cx="5397472" cy="1303606"/>
          </a:xfrm>
        </p:spPr>
        <p:txBody>
          <a:bodyPr>
            <a:normAutofit/>
          </a:bodyPr>
          <a:lstStyle/>
          <a:p>
            <a:pPr algn="ctr"/>
            <a:r>
              <a:rPr lang="en-US" sz="2200" b="1" i="0" dirty="0">
                <a:effectLst/>
                <a:latin typeface="Arial" panose="020B0604020202020204" pitchFamily="34" charset="0"/>
                <a:cs typeface="Arial" panose="020B0604020202020204" pitchFamily="34" charset="0"/>
              </a:rPr>
              <a:t>target </a:t>
            </a:r>
            <a:r>
              <a:rPr lang="en-US" sz="2200" b="1" dirty="0">
                <a:latin typeface="Arial" panose="020B0604020202020204" pitchFamily="34" charset="0"/>
                <a:cs typeface="Arial" panose="020B0604020202020204" pitchFamily="34" charset="0"/>
              </a:rPr>
              <a:t>column VS categorical columns </a:t>
            </a:r>
            <a:endParaRPr lang="en-US" sz="2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577C9ED-2F88-B33D-AE2C-315E2477138A}"/>
              </a:ext>
            </a:extLst>
          </p:cNvPr>
          <p:cNvSpPr>
            <a:spLocks noGrp="1"/>
          </p:cNvSpPr>
          <p:nvPr>
            <p:ph idx="1"/>
          </p:nvPr>
        </p:nvSpPr>
        <p:spPr>
          <a:xfrm>
            <a:off x="6781800" y="110273"/>
            <a:ext cx="5485227" cy="1082802"/>
          </a:xfrm>
        </p:spPr>
        <p:txBody>
          <a:bodyPr>
            <a:normAutofit/>
          </a:bodyPr>
          <a:lstStyle/>
          <a:p>
            <a:r>
              <a:rPr lang="en-US" sz="1400" b="0" i="0" dirty="0">
                <a:effectLst/>
                <a:latin typeface="Arial" panose="020B0604020202020204" pitchFamily="34" charset="0"/>
                <a:cs typeface="Arial" panose="020B0604020202020204" pitchFamily="34" charset="0"/>
              </a:rPr>
              <a:t>Race which belongs to Caucasian and African American have more chances of readmitted within 30 days</a:t>
            </a:r>
          </a:p>
          <a:p>
            <a:pPr marL="0" indent="0">
              <a:buNone/>
            </a:pPr>
            <a:endParaRPr lang="en-US" sz="1400" dirty="0">
              <a:latin typeface="Arial" panose="020B0604020202020204" pitchFamily="34" charset="0"/>
              <a:cs typeface="Arial" panose="020B0604020202020204" pitchFamily="34" charset="0"/>
            </a:endParaRPr>
          </a:p>
        </p:txBody>
      </p:sp>
      <p:pic>
        <p:nvPicPr>
          <p:cNvPr id="5" name="Picture 4" descr="Chart, waterfall chart&#10;&#10;Description automatically generated">
            <a:extLst>
              <a:ext uri="{FF2B5EF4-FFF2-40B4-BE49-F238E27FC236}">
                <a16:creationId xmlns:a16="http://schemas.microsoft.com/office/drawing/2014/main" id="{D5476CB5-3365-116F-5D13-2CEC447B6A24}"/>
              </a:ext>
            </a:extLst>
          </p:cNvPr>
          <p:cNvPicPr>
            <a:picLocks noChangeAspect="1"/>
          </p:cNvPicPr>
          <p:nvPr/>
        </p:nvPicPr>
        <p:blipFill>
          <a:blip r:embed="rId2"/>
          <a:stretch>
            <a:fillRect/>
          </a:stretch>
        </p:blipFill>
        <p:spPr>
          <a:xfrm>
            <a:off x="7230945" y="1264373"/>
            <a:ext cx="4766321" cy="3598572"/>
          </a:xfrm>
          <a:prstGeom prst="rect">
            <a:avLst/>
          </a:prstGeom>
        </p:spPr>
      </p:pic>
    </p:spTree>
    <p:extLst>
      <p:ext uri="{BB962C8B-B14F-4D97-AF65-F5344CB8AC3E}">
        <p14:creationId xmlns:p14="http://schemas.microsoft.com/office/powerpoint/2010/main" val="225476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 waterfall chart&#10;&#10;Description automatically generated">
            <a:extLst>
              <a:ext uri="{FF2B5EF4-FFF2-40B4-BE49-F238E27FC236}">
                <a16:creationId xmlns:a16="http://schemas.microsoft.com/office/drawing/2014/main" id="{BE171B12-D8EA-B5F7-8EA1-F3DBFE49E49A}"/>
              </a:ext>
            </a:extLst>
          </p:cNvPr>
          <p:cNvPicPr>
            <a:picLocks noChangeAspect="1"/>
          </p:cNvPicPr>
          <p:nvPr/>
        </p:nvPicPr>
        <p:blipFill>
          <a:blip r:embed="rId2"/>
          <a:stretch>
            <a:fillRect/>
          </a:stretch>
        </p:blipFill>
        <p:spPr>
          <a:xfrm>
            <a:off x="5410200" y="1264921"/>
            <a:ext cx="6096000" cy="4328159"/>
          </a:xfrm>
          <a:prstGeom prst="rect">
            <a:avLst/>
          </a:prstGeom>
        </p:spPr>
      </p:pic>
      <p:sp>
        <p:nvSpPr>
          <p:cNvPr id="6" name="Title 1">
            <a:extLst>
              <a:ext uri="{FF2B5EF4-FFF2-40B4-BE49-F238E27FC236}">
                <a16:creationId xmlns:a16="http://schemas.microsoft.com/office/drawing/2014/main" id="{BFFD8346-31ED-C628-832D-8F915287C5CB}"/>
              </a:ext>
            </a:extLst>
          </p:cNvPr>
          <p:cNvSpPr txBox="1">
            <a:spLocks/>
          </p:cNvSpPr>
          <p:nvPr/>
        </p:nvSpPr>
        <p:spPr>
          <a:xfrm>
            <a:off x="-241998" y="1838012"/>
            <a:ext cx="5397472" cy="13036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600" kern="1200" cap="all" spc="300" baseline="0">
                <a:solidFill>
                  <a:schemeClr val="tx2"/>
                </a:solidFill>
                <a:latin typeface="+mj-lt"/>
                <a:ea typeface="+mj-ea"/>
                <a:cs typeface="+mj-cs"/>
              </a:defRPr>
            </a:lvl1pPr>
          </a:lstStyle>
          <a:p>
            <a:r>
              <a:rPr lang="en-US" sz="2200" b="1" dirty="0">
                <a:latin typeface="Arial" panose="020B0604020202020204" pitchFamily="34" charset="0"/>
                <a:cs typeface="Arial" panose="020B0604020202020204" pitchFamily="34" charset="0"/>
              </a:rPr>
              <a:t>target column VS categorical columns </a:t>
            </a:r>
            <a:endParaRPr lang="en-US" sz="2200" dirty="0">
              <a:latin typeface="Arial" panose="020B0604020202020204" pitchFamily="34" charset="0"/>
              <a:cs typeface="Arial" panose="020B0604020202020204" pitchFamily="34" charset="0"/>
            </a:endParaRPr>
          </a:p>
        </p:txBody>
      </p:sp>
      <p:sp>
        <p:nvSpPr>
          <p:cNvPr id="2" name="Rectangle 1"/>
          <p:cNvSpPr/>
          <p:nvPr/>
        </p:nvSpPr>
        <p:spPr>
          <a:xfrm>
            <a:off x="5155474" y="341591"/>
            <a:ext cx="6096000" cy="923330"/>
          </a:xfrm>
          <a:prstGeom prst="rect">
            <a:avLst/>
          </a:prstGeom>
        </p:spPr>
        <p:txBody>
          <a:bodyPr>
            <a:spAutoFit/>
          </a:bodyPr>
          <a:lstStyle/>
          <a:p>
            <a:pPr marL="342900" indent="-342900">
              <a:buFont typeface="Courier New" panose="02070309020205020404" pitchFamily="49" charset="0"/>
              <a:buChar char="o"/>
            </a:pPr>
            <a:r>
              <a:rPr lang="en-US" dirty="0"/>
              <a:t>Age 50-90 have more chances of readmitting within 30 days.</a:t>
            </a:r>
          </a:p>
          <a:p>
            <a:endParaRPr lang="en-US" dirty="0"/>
          </a:p>
          <a:p>
            <a:endParaRPr lang="en-US" dirty="0"/>
          </a:p>
        </p:txBody>
      </p:sp>
    </p:spTree>
    <p:extLst>
      <p:ext uri="{BB962C8B-B14F-4D97-AF65-F5344CB8AC3E}">
        <p14:creationId xmlns:p14="http://schemas.microsoft.com/office/powerpoint/2010/main" val="284765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11D716-C386-4458-B509-DF66B4C0B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1BE3E3-58C1-4A81-90ED-54387D0F1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4F7AFF-0DF3-1D4A-27CE-EE77959589D7}"/>
              </a:ext>
            </a:extLst>
          </p:cNvPr>
          <p:cNvSpPr>
            <a:spLocks noGrp="1"/>
          </p:cNvSpPr>
          <p:nvPr>
            <p:ph type="ctrTitle"/>
          </p:nvPr>
        </p:nvSpPr>
        <p:spPr>
          <a:xfrm>
            <a:off x="685800" y="412652"/>
            <a:ext cx="5410200" cy="1125415"/>
          </a:xfrm>
        </p:spPr>
        <p:txBody>
          <a:bodyPr vert="horz" lIns="91440" tIns="45720" rIns="91440" bIns="45720" rtlCol="0" anchor="b">
            <a:normAutofit/>
          </a:bodyPr>
          <a:lstStyle/>
          <a:p>
            <a:r>
              <a:rPr lang="en-US" kern="1200" cap="all" spc="300" baseline="0" dirty="0">
                <a:solidFill>
                  <a:schemeClr val="tx2"/>
                </a:solidFill>
                <a:latin typeface="+mj-lt"/>
                <a:ea typeface="+mj-ea"/>
                <a:cs typeface="+mj-cs"/>
              </a:rPr>
              <a:t>sanitizing the data</a:t>
            </a:r>
          </a:p>
        </p:txBody>
      </p:sp>
      <p:sp>
        <p:nvSpPr>
          <p:cNvPr id="5" name="Subtitle 4">
            <a:extLst>
              <a:ext uri="{FF2B5EF4-FFF2-40B4-BE49-F238E27FC236}">
                <a16:creationId xmlns:a16="http://schemas.microsoft.com/office/drawing/2014/main" id="{68F5D8AB-B230-801D-CC43-0033F5FF47C4}"/>
              </a:ext>
            </a:extLst>
          </p:cNvPr>
          <p:cNvSpPr>
            <a:spLocks noGrp="1"/>
          </p:cNvSpPr>
          <p:nvPr>
            <p:ph type="subTitle" idx="1"/>
          </p:nvPr>
        </p:nvSpPr>
        <p:spPr>
          <a:xfrm>
            <a:off x="685798" y="1817154"/>
            <a:ext cx="5410201" cy="4482670"/>
          </a:xfrm>
        </p:spPr>
        <p:txBody>
          <a:bodyPr vert="horz" lIns="91440" tIns="45720" rIns="91440" bIns="45720" rtlCol="0">
            <a:normAutofit fontScale="92500"/>
          </a:bodyPr>
          <a:lstStyle/>
          <a:p>
            <a:pPr algn="l">
              <a:lnSpc>
                <a:spcPct val="90000"/>
              </a:lnSpc>
            </a:pPr>
            <a:r>
              <a:rPr lang="en-US" i="0" dirty="0"/>
              <a:t>Columns Dropped:</a:t>
            </a:r>
          </a:p>
          <a:p>
            <a:pPr indent="-228600" algn="l">
              <a:lnSpc>
                <a:spcPct val="90000"/>
              </a:lnSpc>
              <a:buFont typeface="Arial" panose="020B0604020202020204" pitchFamily="34" charset="0"/>
              <a:buChar char="•"/>
            </a:pPr>
            <a:endParaRPr lang="en-US" i="0" dirty="0"/>
          </a:p>
          <a:p>
            <a:pPr marL="400050" indent="-342900" algn="l">
              <a:lnSpc>
                <a:spcPct val="90000"/>
              </a:lnSpc>
              <a:buFont typeface="Courier New" panose="02070309020205020404" pitchFamily="49" charset="0"/>
              <a:buChar char="o"/>
            </a:pPr>
            <a:r>
              <a:rPr lang="en-US" b="1" i="0" dirty="0"/>
              <a:t>Weight</a:t>
            </a:r>
            <a:r>
              <a:rPr lang="en-US" i="0" dirty="0"/>
              <a:t> column had 97% missing values so dropping that column		</a:t>
            </a:r>
          </a:p>
          <a:p>
            <a:pPr marL="400050" indent="-342900" algn="l">
              <a:lnSpc>
                <a:spcPct val="90000"/>
              </a:lnSpc>
              <a:buFont typeface="Courier New" panose="02070309020205020404" pitchFamily="49" charset="0"/>
              <a:buChar char="o"/>
            </a:pPr>
            <a:r>
              <a:rPr lang="en-US" i="0" dirty="0"/>
              <a:t>Dropping </a:t>
            </a:r>
            <a:r>
              <a:rPr lang="en-US" b="1" i="0" dirty="0"/>
              <a:t>examide</a:t>
            </a:r>
            <a:r>
              <a:rPr lang="en-US" i="0" dirty="0"/>
              <a:t> and </a:t>
            </a:r>
            <a:r>
              <a:rPr lang="en-US" b="1" i="0" dirty="0"/>
              <a:t>citoglipton</a:t>
            </a:r>
            <a:r>
              <a:rPr lang="en-US" i="0" dirty="0"/>
              <a:t> since they had only one category in them.</a:t>
            </a:r>
          </a:p>
          <a:p>
            <a:pPr marL="400050" indent="-342900" algn="l">
              <a:lnSpc>
                <a:spcPct val="90000"/>
              </a:lnSpc>
              <a:buFont typeface="Courier New" panose="02070309020205020404" pitchFamily="49" charset="0"/>
              <a:buChar char="o"/>
            </a:pPr>
            <a:r>
              <a:rPr lang="en-US" i="0" dirty="0"/>
              <a:t>Dropped columns based on low variance.</a:t>
            </a:r>
          </a:p>
          <a:p>
            <a:pPr marL="400050" indent="-342900" algn="l">
              <a:lnSpc>
                <a:spcPct val="90000"/>
              </a:lnSpc>
              <a:buFont typeface="Courier New" panose="02070309020205020404" pitchFamily="49" charset="0"/>
              <a:buChar char="o"/>
            </a:pPr>
            <a:r>
              <a:rPr lang="en-US" i="0" dirty="0"/>
              <a:t>Dropped </a:t>
            </a:r>
            <a:r>
              <a:rPr lang="en-US" b="1" i="0" dirty="0"/>
              <a:t>encounter_id</a:t>
            </a:r>
            <a:r>
              <a:rPr lang="en-US" i="0" dirty="0"/>
              <a:t> and </a:t>
            </a:r>
            <a:r>
              <a:rPr lang="en-US" b="1" i="0" dirty="0" err="1"/>
              <a:t>patient_nbr</a:t>
            </a:r>
            <a:r>
              <a:rPr lang="en-US" b="1" i="0" dirty="0"/>
              <a:t> </a:t>
            </a:r>
            <a:r>
              <a:rPr lang="en-US" i="0" dirty="0"/>
              <a:t>because they are just all unique IDs. </a:t>
            </a:r>
          </a:p>
          <a:p>
            <a:pPr marL="400050" indent="-342900" algn="l">
              <a:lnSpc>
                <a:spcPct val="90000"/>
              </a:lnSpc>
              <a:buFont typeface="Courier New" panose="02070309020205020404" pitchFamily="49" charset="0"/>
              <a:buChar char="o"/>
            </a:pPr>
            <a:r>
              <a:rPr lang="en-US" b="0" i="0" dirty="0">
                <a:effectLst/>
              </a:rPr>
              <a:t>Dropping </a:t>
            </a:r>
            <a:r>
              <a:rPr lang="en-US" b="1" dirty="0"/>
              <a:t>medical_speciality</a:t>
            </a:r>
            <a:r>
              <a:rPr lang="en-US" b="0" i="0" dirty="0">
                <a:effectLst/>
              </a:rPr>
              <a:t> as its contain lots of categories in it.</a:t>
            </a:r>
            <a:endParaRPr lang="en-US" i="0" dirty="0"/>
          </a:p>
        </p:txBody>
      </p:sp>
      <p:pic>
        <p:nvPicPr>
          <p:cNvPr id="7" name="Picture 6" descr="Person sanitising hand">
            <a:extLst>
              <a:ext uri="{FF2B5EF4-FFF2-40B4-BE49-F238E27FC236}">
                <a16:creationId xmlns:a16="http://schemas.microsoft.com/office/drawing/2014/main" id="{A83A07E3-C2C7-240D-671F-E515B07A18B2}"/>
              </a:ext>
            </a:extLst>
          </p:cNvPr>
          <p:cNvPicPr>
            <a:picLocks noChangeAspect="1"/>
          </p:cNvPicPr>
          <p:nvPr/>
        </p:nvPicPr>
        <p:blipFill rotWithShape="1">
          <a:blip r:embed="rId2"/>
          <a:srcRect l="19945" r="29448" b="2"/>
          <a:stretch/>
        </p:blipFill>
        <p:spPr>
          <a:xfrm>
            <a:off x="7467600" y="685800"/>
            <a:ext cx="4038600" cy="5486400"/>
          </a:xfrm>
          <a:prstGeom prst="rect">
            <a:avLst/>
          </a:prstGeom>
        </p:spPr>
      </p:pic>
    </p:spTree>
    <p:extLst>
      <p:ext uri="{BB962C8B-B14F-4D97-AF65-F5344CB8AC3E}">
        <p14:creationId xmlns:p14="http://schemas.microsoft.com/office/powerpoint/2010/main" val="155391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A35989-A07A-CC78-F138-71875489EA70}"/>
              </a:ext>
            </a:extLst>
          </p:cNvPr>
          <p:cNvSpPr>
            <a:spLocks noGrp="1"/>
          </p:cNvSpPr>
          <p:nvPr>
            <p:ph type="ctrTitle"/>
          </p:nvPr>
        </p:nvSpPr>
        <p:spPr>
          <a:xfrm>
            <a:off x="797442" y="1371600"/>
            <a:ext cx="3870251" cy="4114800"/>
          </a:xfrm>
        </p:spPr>
        <p:txBody>
          <a:bodyPr vert="horz" lIns="91440" tIns="45720" rIns="91440" bIns="45720" rtlCol="0" anchor="ctr">
            <a:normAutofit/>
          </a:bodyPr>
          <a:lstStyle/>
          <a:p>
            <a:r>
              <a:rPr lang="en-US" sz="3200" dirty="0">
                <a:solidFill>
                  <a:schemeClr val="bg1"/>
                </a:solidFill>
              </a:rPr>
              <a:t>Data Imputation</a:t>
            </a:r>
          </a:p>
        </p:txBody>
      </p:sp>
      <p:sp>
        <p:nvSpPr>
          <p:cNvPr id="5" name="Subtitle 4">
            <a:extLst>
              <a:ext uri="{FF2B5EF4-FFF2-40B4-BE49-F238E27FC236}">
                <a16:creationId xmlns:a16="http://schemas.microsoft.com/office/drawing/2014/main" id="{CB0273D6-7961-2449-F2E7-F38BF00248DE}"/>
              </a:ext>
            </a:extLst>
          </p:cNvPr>
          <p:cNvSpPr>
            <a:spLocks noGrp="1"/>
          </p:cNvSpPr>
          <p:nvPr>
            <p:ph type="subTitle" idx="1"/>
          </p:nvPr>
        </p:nvSpPr>
        <p:spPr>
          <a:xfrm>
            <a:off x="6096000" y="568842"/>
            <a:ext cx="5426845" cy="5773479"/>
          </a:xfrm>
        </p:spPr>
        <p:txBody>
          <a:bodyPr vert="horz" lIns="91440" tIns="45720" rIns="91440" bIns="45720" rtlCol="0" anchor="ctr">
            <a:normAutofit/>
          </a:bodyPr>
          <a:lstStyle/>
          <a:p>
            <a:pPr algn="l"/>
            <a:r>
              <a:rPr lang="en-US" dirty="0"/>
              <a:t>Imputed Null (?) of following columns with mode:</a:t>
            </a:r>
          </a:p>
          <a:p>
            <a:pPr marL="342900" indent="-228600" algn="l">
              <a:buFont typeface="Arial" panose="020B0604020202020204" pitchFamily="34" charset="0"/>
              <a:buChar char="•"/>
            </a:pPr>
            <a:r>
              <a:rPr lang="en-US" dirty="0"/>
              <a:t>race </a:t>
            </a:r>
          </a:p>
          <a:p>
            <a:pPr marL="342900" indent="-228600" algn="l">
              <a:buFont typeface="Arial" panose="020B0604020202020204" pitchFamily="34" charset="0"/>
              <a:buChar char="•"/>
            </a:pPr>
            <a:r>
              <a:rPr lang="en-US" dirty="0"/>
              <a:t>payer_code </a:t>
            </a:r>
          </a:p>
          <a:p>
            <a:pPr marL="342900" indent="-228600" algn="l">
              <a:buFont typeface="Arial" panose="020B0604020202020204" pitchFamily="34" charset="0"/>
              <a:buChar char="•"/>
            </a:pPr>
            <a:r>
              <a:rPr lang="en-US" dirty="0"/>
              <a:t>medical_specialty</a:t>
            </a:r>
          </a:p>
          <a:p>
            <a:pPr marL="342900" indent="-228600" algn="l">
              <a:buFont typeface="Arial" panose="020B0604020202020204" pitchFamily="34" charset="0"/>
              <a:buChar char="•"/>
            </a:pPr>
            <a:r>
              <a:rPr lang="en-US" dirty="0"/>
              <a:t>diag3</a:t>
            </a:r>
          </a:p>
          <a:p>
            <a:pPr indent="-228600" algn="l">
              <a:buFont typeface="Arial" panose="020B0604020202020204" pitchFamily="34" charset="0"/>
              <a:buChar char="•"/>
            </a:pPr>
            <a:endParaRPr lang="en-US" dirty="0"/>
          </a:p>
          <a:p>
            <a:pPr algn="l"/>
            <a:r>
              <a:rPr lang="en-US" dirty="0"/>
              <a:t>                   </a:t>
            </a:r>
          </a:p>
          <a:p>
            <a:pPr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227281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46A2938-D580-29A7-E2B5-E420A6DC8130}"/>
              </a:ext>
            </a:extLst>
          </p:cNvPr>
          <p:cNvSpPr>
            <a:spLocks noGrp="1"/>
          </p:cNvSpPr>
          <p:nvPr>
            <p:ph type="ctrTitle"/>
          </p:nvPr>
        </p:nvSpPr>
        <p:spPr>
          <a:xfrm>
            <a:off x="797442" y="1371600"/>
            <a:ext cx="3870251" cy="4114800"/>
          </a:xfrm>
        </p:spPr>
        <p:txBody>
          <a:bodyPr vert="horz" lIns="91440" tIns="45720" rIns="91440" bIns="45720" rtlCol="0" anchor="ctr">
            <a:normAutofit/>
          </a:bodyPr>
          <a:lstStyle/>
          <a:p>
            <a:r>
              <a:rPr lang="en-US" sz="3200" dirty="0">
                <a:solidFill>
                  <a:schemeClr val="bg1"/>
                </a:solidFill>
              </a:rPr>
              <a:t>Data Binning</a:t>
            </a:r>
          </a:p>
        </p:txBody>
      </p:sp>
      <p:sp>
        <p:nvSpPr>
          <p:cNvPr id="5" name="Subtitle 4">
            <a:extLst>
              <a:ext uri="{FF2B5EF4-FFF2-40B4-BE49-F238E27FC236}">
                <a16:creationId xmlns:a16="http://schemas.microsoft.com/office/drawing/2014/main" id="{7E87E832-E5C0-CCE8-4855-A7426CA15353}"/>
              </a:ext>
            </a:extLst>
          </p:cNvPr>
          <p:cNvSpPr>
            <a:spLocks noGrp="1"/>
          </p:cNvSpPr>
          <p:nvPr>
            <p:ph type="subTitle" idx="1"/>
          </p:nvPr>
        </p:nvSpPr>
        <p:spPr>
          <a:xfrm>
            <a:off x="6090746" y="1140822"/>
            <a:ext cx="5574781" cy="6021977"/>
          </a:xfrm>
        </p:spPr>
        <p:txBody>
          <a:bodyPr vert="horz" lIns="91440" tIns="45720" rIns="91440" bIns="45720" rtlCol="0" anchor="ctr">
            <a:normAutofit/>
          </a:bodyPr>
          <a:lstStyle/>
          <a:p>
            <a:pPr lvl="2" indent="-228600" algn="l">
              <a:lnSpc>
                <a:spcPct val="90000"/>
              </a:lnSpc>
              <a:buFont typeface="Arial" panose="020B0604020202020204" pitchFamily="34" charset="0"/>
              <a:buChar char="•"/>
            </a:pPr>
            <a:r>
              <a:rPr lang="en-US" sz="1400" dirty="0"/>
              <a:t> </a:t>
            </a:r>
            <a:r>
              <a:rPr lang="en-US" sz="1400" b="1" dirty="0"/>
              <a:t>001–139: infectious and parasitic diseases</a:t>
            </a:r>
          </a:p>
          <a:p>
            <a:pPr lvl="2" indent="-228600" algn="l">
              <a:lnSpc>
                <a:spcPct val="90000"/>
              </a:lnSpc>
              <a:buFont typeface="Arial" panose="020B0604020202020204" pitchFamily="34" charset="0"/>
              <a:buChar char="•"/>
            </a:pPr>
            <a:r>
              <a:rPr lang="en-US" sz="1400" b="1" dirty="0"/>
              <a:t>140–239: neoplasms</a:t>
            </a:r>
          </a:p>
          <a:p>
            <a:pPr lvl="2" indent="-228600" algn="l">
              <a:lnSpc>
                <a:spcPct val="90000"/>
              </a:lnSpc>
              <a:buFont typeface="Arial" panose="020B0604020202020204" pitchFamily="34" charset="0"/>
              <a:buChar char="•"/>
            </a:pPr>
            <a:r>
              <a:rPr lang="en-US" sz="1400" b="1" dirty="0"/>
              <a:t>240–279: endocrine, nutritional and metabolic diseases, and immunity disorders</a:t>
            </a:r>
          </a:p>
          <a:p>
            <a:pPr lvl="2" indent="-228600" algn="l">
              <a:lnSpc>
                <a:spcPct val="90000"/>
              </a:lnSpc>
              <a:buFont typeface="Arial" panose="020B0604020202020204" pitchFamily="34" charset="0"/>
              <a:buChar char="•"/>
            </a:pPr>
            <a:r>
              <a:rPr lang="en-US" sz="1400" b="1" dirty="0"/>
              <a:t>280–289: diseases of the blood and blood-forming organs</a:t>
            </a:r>
          </a:p>
          <a:p>
            <a:pPr lvl="2" indent="-228600" algn="l">
              <a:lnSpc>
                <a:spcPct val="90000"/>
              </a:lnSpc>
              <a:buFont typeface="Arial" panose="020B0604020202020204" pitchFamily="34" charset="0"/>
              <a:buChar char="•"/>
            </a:pPr>
            <a:r>
              <a:rPr lang="en-US" sz="1400" b="1" dirty="0"/>
              <a:t>290–319: mental disorders</a:t>
            </a:r>
          </a:p>
          <a:p>
            <a:pPr lvl="2" indent="-228600" algn="l">
              <a:lnSpc>
                <a:spcPct val="90000"/>
              </a:lnSpc>
              <a:buFont typeface="Arial" panose="020B0604020202020204" pitchFamily="34" charset="0"/>
              <a:buChar char="•"/>
            </a:pPr>
            <a:r>
              <a:rPr lang="en-US" sz="1400" b="1" dirty="0"/>
              <a:t>320–389: diseases of the nervous system and sense organs</a:t>
            </a:r>
          </a:p>
          <a:p>
            <a:pPr lvl="2" indent="-228600" algn="l">
              <a:lnSpc>
                <a:spcPct val="90000"/>
              </a:lnSpc>
              <a:buFont typeface="Arial" panose="020B0604020202020204" pitchFamily="34" charset="0"/>
              <a:buChar char="•"/>
            </a:pPr>
            <a:r>
              <a:rPr lang="en-US" sz="1400" b="1" dirty="0"/>
              <a:t>390–459: diseases of the circulatory system</a:t>
            </a:r>
          </a:p>
          <a:p>
            <a:pPr lvl="2" indent="-228600" algn="l">
              <a:lnSpc>
                <a:spcPct val="90000"/>
              </a:lnSpc>
              <a:buFont typeface="Arial" panose="020B0604020202020204" pitchFamily="34" charset="0"/>
              <a:buChar char="•"/>
            </a:pPr>
            <a:r>
              <a:rPr lang="en-US" sz="1400" b="1" dirty="0"/>
              <a:t>460–519: diseases of the respiratory system</a:t>
            </a:r>
          </a:p>
          <a:p>
            <a:pPr lvl="2" indent="-228600" algn="l">
              <a:lnSpc>
                <a:spcPct val="90000"/>
              </a:lnSpc>
              <a:buFont typeface="Arial" panose="020B0604020202020204" pitchFamily="34" charset="0"/>
              <a:buChar char="•"/>
            </a:pPr>
            <a:r>
              <a:rPr lang="en-US" sz="1400" b="1" dirty="0"/>
              <a:t>520–579: diseases of the digestive system</a:t>
            </a:r>
          </a:p>
          <a:p>
            <a:pPr lvl="2" indent="-228600" algn="l">
              <a:lnSpc>
                <a:spcPct val="90000"/>
              </a:lnSpc>
              <a:buFont typeface="Arial" panose="020B0604020202020204" pitchFamily="34" charset="0"/>
              <a:buChar char="•"/>
            </a:pPr>
            <a:r>
              <a:rPr lang="en-US" sz="1400" b="1" dirty="0"/>
              <a:t>580–629: diseases of the genitourinary system</a:t>
            </a:r>
          </a:p>
          <a:p>
            <a:pPr lvl="2" indent="-228600" algn="l">
              <a:lnSpc>
                <a:spcPct val="90000"/>
              </a:lnSpc>
              <a:buFont typeface="Arial" panose="020B0604020202020204" pitchFamily="34" charset="0"/>
              <a:buChar char="•"/>
            </a:pPr>
            <a:r>
              <a:rPr lang="en-US" sz="1400" b="1" dirty="0"/>
              <a:t>630–679: complications of pregnancy, childbirth, and the puerperium</a:t>
            </a:r>
          </a:p>
          <a:p>
            <a:pPr lvl="2" indent="-228600" algn="l">
              <a:lnSpc>
                <a:spcPct val="90000"/>
              </a:lnSpc>
              <a:buFont typeface="Arial" panose="020B0604020202020204" pitchFamily="34" charset="0"/>
              <a:buChar char="•"/>
            </a:pPr>
            <a:r>
              <a:rPr lang="en-US" sz="1400" b="1" dirty="0"/>
              <a:t>680–709: diseases of the skin and subcutaneous tissue</a:t>
            </a:r>
          </a:p>
          <a:p>
            <a:pPr lvl="2" indent="-228600" algn="l">
              <a:lnSpc>
                <a:spcPct val="90000"/>
              </a:lnSpc>
              <a:buFont typeface="Arial" panose="020B0604020202020204" pitchFamily="34" charset="0"/>
              <a:buChar char="•"/>
            </a:pPr>
            <a:r>
              <a:rPr lang="en-US" sz="1400" b="1" dirty="0"/>
              <a:t>710–739: diseases of the musculoskeletal system and connective tissue</a:t>
            </a:r>
          </a:p>
          <a:p>
            <a:pPr lvl="2" indent="-228600" algn="l">
              <a:lnSpc>
                <a:spcPct val="90000"/>
              </a:lnSpc>
              <a:buFont typeface="Arial" panose="020B0604020202020204" pitchFamily="34" charset="0"/>
              <a:buChar char="•"/>
            </a:pPr>
            <a:r>
              <a:rPr lang="en-US" sz="1400" b="1" dirty="0"/>
              <a:t>740–759: congenital anomalies</a:t>
            </a:r>
          </a:p>
          <a:p>
            <a:pPr lvl="2" indent="-228600" algn="l">
              <a:lnSpc>
                <a:spcPct val="90000"/>
              </a:lnSpc>
              <a:buFont typeface="Arial" panose="020B0604020202020204" pitchFamily="34" charset="0"/>
              <a:buChar char="•"/>
            </a:pPr>
            <a:r>
              <a:rPr lang="en-US" sz="1400" b="1" dirty="0"/>
              <a:t>780–799: symptoms, signs, and ill-defined conditions</a:t>
            </a:r>
          </a:p>
          <a:p>
            <a:pPr lvl="2" indent="-228600" algn="l">
              <a:lnSpc>
                <a:spcPct val="90000"/>
              </a:lnSpc>
              <a:buFont typeface="Arial" panose="020B0604020202020204" pitchFamily="34" charset="0"/>
              <a:buChar char="•"/>
            </a:pPr>
            <a:r>
              <a:rPr lang="en-US" sz="1400" b="1" dirty="0"/>
              <a:t>800–999: injury and poisoning</a:t>
            </a:r>
          </a:p>
          <a:p>
            <a:pPr lvl="2" indent="-228600" algn="l">
              <a:lnSpc>
                <a:spcPct val="90000"/>
              </a:lnSpc>
              <a:buFont typeface="Arial" panose="020B0604020202020204" pitchFamily="34" charset="0"/>
              <a:buChar char="•"/>
            </a:pPr>
            <a:r>
              <a:rPr lang="en-US" sz="1400" b="1" dirty="0"/>
              <a:t>760–779: certain conditions originating in the perinatal period</a:t>
            </a:r>
          </a:p>
          <a:p>
            <a:pPr lvl="2" indent="-228600" algn="l">
              <a:lnSpc>
                <a:spcPct val="90000"/>
              </a:lnSpc>
              <a:buFont typeface="Arial" panose="020B0604020202020204" pitchFamily="34" charset="0"/>
              <a:buChar char="•"/>
            </a:pPr>
            <a:r>
              <a:rPr lang="en-US" sz="1400" b="1" dirty="0"/>
              <a:t>E and V codes: external causes of injury and supplemental classification</a:t>
            </a:r>
          </a:p>
          <a:p>
            <a:pPr marL="685800" lvl="2" algn="l">
              <a:lnSpc>
                <a:spcPct val="90000"/>
              </a:lnSpc>
            </a:pPr>
            <a:endParaRPr lang="en-US" sz="1400" b="1" dirty="0"/>
          </a:p>
          <a:p>
            <a:pPr indent="-228600" algn="l">
              <a:lnSpc>
                <a:spcPct val="90000"/>
              </a:lnSpc>
              <a:buFont typeface="Arial" panose="020B0604020202020204" pitchFamily="34" charset="0"/>
              <a:buChar char="•"/>
            </a:pPr>
            <a:endParaRPr lang="en-US" sz="1400" dirty="0"/>
          </a:p>
        </p:txBody>
      </p:sp>
      <p:sp>
        <p:nvSpPr>
          <p:cNvPr id="2" name="Rectangle 1"/>
          <p:cNvSpPr/>
          <p:nvPr/>
        </p:nvSpPr>
        <p:spPr>
          <a:xfrm>
            <a:off x="6314288" y="292128"/>
            <a:ext cx="4979761" cy="369332"/>
          </a:xfrm>
          <a:prstGeom prst="rect">
            <a:avLst/>
          </a:prstGeom>
        </p:spPr>
        <p:txBody>
          <a:bodyPr wrap="none">
            <a:spAutoFit/>
          </a:bodyPr>
          <a:lstStyle/>
          <a:p>
            <a:r>
              <a:rPr lang="en-US" dirty="0"/>
              <a:t>Binned Diag1, Diag2 , Diag3 as given in ICD-9 code:</a:t>
            </a:r>
            <a:endParaRPr lang="en-IN" dirty="0"/>
          </a:p>
        </p:txBody>
      </p:sp>
    </p:spTree>
    <p:extLst>
      <p:ext uri="{BB962C8B-B14F-4D97-AF65-F5344CB8AC3E}">
        <p14:creationId xmlns:p14="http://schemas.microsoft.com/office/powerpoint/2010/main" val="63597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2867281-7871-4615-A51D-DF8A481C8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676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59EAF7D-680D-F283-B067-45F1967DB733}"/>
              </a:ext>
            </a:extLst>
          </p:cNvPr>
          <p:cNvSpPr>
            <a:spLocks noGrp="1"/>
          </p:cNvSpPr>
          <p:nvPr>
            <p:ph type="title"/>
          </p:nvPr>
        </p:nvSpPr>
        <p:spPr>
          <a:xfrm>
            <a:off x="1100565" y="1371600"/>
            <a:ext cx="5256431" cy="4114800"/>
          </a:xfrm>
        </p:spPr>
        <p:txBody>
          <a:bodyPr vert="horz" lIns="91440" tIns="45720" rIns="91440" bIns="45720" rtlCol="0" anchor="ctr">
            <a:normAutofit/>
          </a:bodyPr>
          <a:lstStyle/>
          <a:p>
            <a:pPr marL="285750" indent="-285750" algn="ctr"/>
            <a:r>
              <a:rPr lang="en-US" sz="1600" b="1" i="0" kern="1200" cap="all" spc="300" baseline="0" dirty="0">
                <a:solidFill>
                  <a:schemeClr val="bg2"/>
                </a:solidFill>
                <a:effectLst/>
                <a:latin typeface="+mj-lt"/>
                <a:ea typeface="+mj-ea"/>
                <a:cs typeface="+mj-cs"/>
              </a:rPr>
              <a:t>Binning age</a:t>
            </a:r>
            <a:endParaRPr lang="en-US" sz="1600" kern="1200" cap="all" spc="300" baseline="0" dirty="0">
              <a:solidFill>
                <a:schemeClr val="bg2"/>
              </a:solidFill>
              <a:latin typeface="+mj-lt"/>
              <a:ea typeface="+mj-ea"/>
              <a:cs typeface="+mj-cs"/>
            </a:endParaRPr>
          </a:p>
        </p:txBody>
      </p:sp>
      <p:sp>
        <p:nvSpPr>
          <p:cNvPr id="15" name="Rectangle 14">
            <a:extLst>
              <a:ext uri="{FF2B5EF4-FFF2-40B4-BE49-F238E27FC236}">
                <a16:creationId xmlns:a16="http://schemas.microsoft.com/office/drawing/2014/main" id="{C814D965-AFDE-4AF3-9F89-26F4DC4B5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685800"/>
            <a:ext cx="3369445" cy="5486400"/>
          </a:xfrm>
          <a:prstGeom prst="rect">
            <a:avLst/>
          </a:prstGeom>
          <a:solidFill>
            <a:schemeClr val="tx2">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256233" y="1933303"/>
            <a:ext cx="30805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age greater than or equal to 20: Young</a:t>
            </a:r>
          </a:p>
          <a:p>
            <a:pPr marL="285750" indent="-285750">
              <a:buFont typeface="Arial" panose="020B0604020202020204" pitchFamily="34" charset="0"/>
              <a:buChar char="•"/>
            </a:pPr>
            <a:r>
              <a:rPr lang="en-US" dirty="0"/>
              <a:t>age greater 20 and smaller than or equal to 50: Middle Age</a:t>
            </a:r>
          </a:p>
          <a:p>
            <a:pPr marL="285750" indent="-285750">
              <a:buFont typeface="Arial" panose="020B0604020202020204" pitchFamily="34" charset="0"/>
              <a:buChar char="•"/>
            </a:pPr>
            <a:r>
              <a:rPr lang="en-US" dirty="0"/>
              <a:t>age greater than 50: Old</a:t>
            </a:r>
          </a:p>
          <a:p>
            <a:endParaRPr lang="en-IN" dirty="0"/>
          </a:p>
        </p:txBody>
      </p:sp>
      <p:sp>
        <p:nvSpPr>
          <p:cNvPr id="3" name="Rectangle 2"/>
          <p:cNvSpPr/>
          <p:nvPr/>
        </p:nvSpPr>
        <p:spPr>
          <a:xfrm>
            <a:off x="8568165" y="547906"/>
            <a:ext cx="2296727" cy="1200329"/>
          </a:xfrm>
          <a:prstGeom prst="rect">
            <a:avLst/>
          </a:prstGeom>
        </p:spPr>
        <p:txBody>
          <a:bodyPr wrap="square">
            <a:spAutoFit/>
          </a:bodyPr>
          <a:lstStyle/>
          <a:p>
            <a:r>
              <a:rPr lang="en-US" b="1" cap="all" spc="300" dirty="0"/>
              <a:t>Binning age into young, middle-age and old</a:t>
            </a:r>
            <a:endParaRPr lang="en-IN" dirty="0"/>
          </a:p>
        </p:txBody>
      </p:sp>
    </p:spTree>
    <p:extLst>
      <p:ext uri="{BB962C8B-B14F-4D97-AF65-F5344CB8AC3E}">
        <p14:creationId xmlns:p14="http://schemas.microsoft.com/office/powerpoint/2010/main" val="3726430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EA6BB9-E029-EF6E-3CAC-6857391DA6CD}"/>
              </a:ext>
            </a:extLst>
          </p:cNvPr>
          <p:cNvSpPr>
            <a:spLocks noGrp="1"/>
          </p:cNvSpPr>
          <p:nvPr>
            <p:ph type="ctrTitle"/>
          </p:nvPr>
        </p:nvSpPr>
        <p:spPr>
          <a:xfrm>
            <a:off x="1970314" y="291636"/>
            <a:ext cx="7489371" cy="788328"/>
          </a:xfrm>
        </p:spPr>
        <p:txBody>
          <a:bodyPr/>
          <a:lstStyle/>
          <a:p>
            <a:r>
              <a:rPr lang="en-US" dirty="0"/>
              <a:t>Preprocessing the data</a:t>
            </a:r>
          </a:p>
        </p:txBody>
      </p:sp>
      <p:sp>
        <p:nvSpPr>
          <p:cNvPr id="4" name="Subtitle 3">
            <a:extLst>
              <a:ext uri="{FF2B5EF4-FFF2-40B4-BE49-F238E27FC236}">
                <a16:creationId xmlns:a16="http://schemas.microsoft.com/office/drawing/2014/main" id="{95B481C7-898F-5DEA-6900-FA87095698F0}"/>
              </a:ext>
            </a:extLst>
          </p:cNvPr>
          <p:cNvSpPr>
            <a:spLocks noGrp="1"/>
          </p:cNvSpPr>
          <p:nvPr>
            <p:ph type="subTitle" idx="1"/>
          </p:nvPr>
        </p:nvSpPr>
        <p:spPr>
          <a:xfrm>
            <a:off x="1295399" y="1197429"/>
            <a:ext cx="9350829" cy="5029200"/>
          </a:xfrm>
        </p:spPr>
        <p:txBody>
          <a:bodyPr>
            <a:normAutofit/>
          </a:bodyPr>
          <a:lstStyle/>
          <a:p>
            <a:pPr marL="342900" indent="-342900" algn="l">
              <a:buFont typeface="Courier New" panose="02070309020205020404" pitchFamily="49" charset="0"/>
              <a:buChar char="o"/>
            </a:pPr>
            <a:r>
              <a:rPr lang="en-US" sz="1800" dirty="0">
                <a:latin typeface="Arial" panose="020B0604020202020204" pitchFamily="34" charset="0"/>
                <a:cs typeface="Arial" panose="020B0604020202020204" pitchFamily="34" charset="0"/>
              </a:rPr>
              <a:t>Encoded Categorical columns</a:t>
            </a:r>
          </a:p>
          <a:p>
            <a:pPr marL="800100" lvl="1" indent="-342900" algn="l">
              <a:buFont typeface="Courier New" panose="02070309020205020404" pitchFamily="49" charset="0"/>
              <a:buChar char="o"/>
            </a:pPr>
            <a:r>
              <a:rPr lang="en-US" sz="1400" dirty="0">
                <a:latin typeface="Arial" panose="020B0604020202020204" pitchFamily="34" charset="0"/>
                <a:cs typeface="Arial" panose="020B0604020202020204" pitchFamily="34" charset="0"/>
              </a:rPr>
              <a:t>Example:</a:t>
            </a:r>
          </a:p>
          <a:p>
            <a:pPr marL="1257300" lvl="2" indent="-342900" algn="l">
              <a:buFont typeface="Courier New" panose="02070309020205020404" pitchFamily="49" charset="0"/>
              <a:buChar char="o"/>
            </a:pPr>
            <a:r>
              <a:rPr lang="en-US" sz="1200" dirty="0">
                <a:latin typeface="Arial" panose="020B0604020202020204" pitchFamily="34" charset="0"/>
                <a:cs typeface="Arial" panose="020B0604020202020204" pitchFamily="34" charset="0"/>
              </a:rPr>
              <a:t>Race column before encoding:</a:t>
            </a:r>
          </a:p>
          <a:p>
            <a:pPr marL="1714500" lvl="3" indent="-342900" algn="l">
              <a:buFont typeface="Courier New" panose="02070309020205020404" pitchFamily="49" charset="0"/>
              <a:buChar char="o"/>
            </a:pPr>
            <a:r>
              <a:rPr lang="en-US" sz="1000" dirty="0">
                <a:latin typeface="Arial" panose="020B0604020202020204" pitchFamily="34" charset="0"/>
                <a:cs typeface="Arial" panose="020B0604020202020204" pitchFamily="34" charset="0"/>
              </a:rPr>
              <a:t>[Screenshot]</a:t>
            </a:r>
          </a:p>
          <a:p>
            <a:pPr marL="1257300" lvl="2" indent="-342900" algn="l">
              <a:buFont typeface="Courier New" panose="02070309020205020404" pitchFamily="49" charset="0"/>
              <a:buChar char="o"/>
            </a:pPr>
            <a:r>
              <a:rPr lang="en-US" sz="1200" dirty="0">
                <a:latin typeface="Arial" panose="020B0604020202020204" pitchFamily="34" charset="0"/>
                <a:cs typeface="Arial" panose="020B0604020202020204" pitchFamily="34" charset="0"/>
              </a:rPr>
              <a:t>Race column after encoding</a:t>
            </a:r>
          </a:p>
          <a:p>
            <a:pPr marL="1714500" lvl="3" indent="-342900" algn="l">
              <a:buFont typeface="Courier New" panose="02070309020205020404" pitchFamily="49" charset="0"/>
              <a:buChar char="o"/>
            </a:pPr>
            <a:r>
              <a:rPr lang="en-US" sz="1000" dirty="0">
                <a:latin typeface="Arial" panose="020B0604020202020204" pitchFamily="34" charset="0"/>
                <a:cs typeface="Arial" panose="020B0604020202020204" pitchFamily="34" charset="0"/>
              </a:rPr>
              <a:t>[screenshot]</a:t>
            </a:r>
          </a:p>
          <a:p>
            <a:pPr marL="342900" indent="-342900" algn="l">
              <a:buFont typeface="Courier New" panose="02070309020205020404" pitchFamily="49" charset="0"/>
              <a:buChar char="o"/>
            </a:pPr>
            <a:r>
              <a:rPr lang="en-US" sz="1800" dirty="0">
                <a:latin typeface="Arial" panose="020B0604020202020204" pitchFamily="34" charset="0"/>
                <a:cs typeface="Arial" panose="020B0604020202020204" pitchFamily="34" charset="0"/>
              </a:rPr>
              <a:t>Scaled the data using standard scaler.</a:t>
            </a:r>
          </a:p>
          <a:p>
            <a:pPr marL="800100" lvl="1" indent="-342900" algn="l">
              <a:buFont typeface="Courier New" panose="02070309020205020404" pitchFamily="49" charset="0"/>
              <a:buChar char="o"/>
            </a:pPr>
            <a:r>
              <a:rPr lang="en-US" sz="1400" dirty="0">
                <a:latin typeface="Arial" panose="020B0604020202020204" pitchFamily="34" charset="0"/>
                <a:cs typeface="Arial" panose="020B0604020202020204" pitchFamily="34" charset="0"/>
              </a:rPr>
              <a:t>Explanation of standard scaler</a:t>
            </a:r>
          </a:p>
          <a:p>
            <a:pPr marL="1257300" lvl="2" indent="-342900" algn="l">
              <a:buFont typeface="Courier New" panose="02070309020205020404" pitchFamily="49" charset="0"/>
              <a:buChar char="o"/>
            </a:pPr>
            <a:r>
              <a:rPr lang="en-US" sz="900" dirty="0">
                <a:latin typeface="Arial" panose="020B0604020202020204" pitchFamily="34" charset="0"/>
                <a:cs typeface="Arial" panose="020B0604020202020204" pitchFamily="34" charset="0"/>
              </a:rPr>
              <a:t>Standardize features by removing the mean and scaling to unit </a:t>
            </a:r>
            <a:r>
              <a:rPr lang="en-US" sz="900" dirty="0" err="1">
                <a:latin typeface="Arial" panose="020B0604020202020204" pitchFamily="34" charset="0"/>
                <a:cs typeface="Arial" panose="020B0604020202020204" pitchFamily="34" charset="0"/>
              </a:rPr>
              <a:t>variance.The</a:t>
            </a:r>
            <a:r>
              <a:rPr lang="en-US" sz="900" dirty="0">
                <a:latin typeface="Arial" panose="020B0604020202020204" pitchFamily="34" charset="0"/>
                <a:cs typeface="Arial" panose="020B0604020202020204" pitchFamily="34" charset="0"/>
              </a:rPr>
              <a:t> standard score of a sample x is calculated as z = (x - u) / s. where u is the mean of the training samples or zero if </a:t>
            </a:r>
            <a:r>
              <a:rPr lang="en-US" sz="900" dirty="0" err="1">
                <a:latin typeface="Arial" panose="020B0604020202020204" pitchFamily="34" charset="0"/>
                <a:cs typeface="Arial" panose="020B0604020202020204" pitchFamily="34" charset="0"/>
              </a:rPr>
              <a:t>with_mean</a:t>
            </a:r>
            <a:r>
              <a:rPr lang="en-US" sz="900" dirty="0">
                <a:latin typeface="Arial" panose="020B0604020202020204" pitchFamily="34" charset="0"/>
                <a:cs typeface="Arial" panose="020B0604020202020204" pitchFamily="34" charset="0"/>
              </a:rPr>
              <a:t>=False, and s is the standard deviation of the training samples or one if </a:t>
            </a:r>
            <a:r>
              <a:rPr lang="en-US" sz="900" dirty="0" err="1">
                <a:latin typeface="Arial" panose="020B0604020202020204" pitchFamily="34" charset="0"/>
                <a:cs typeface="Arial" panose="020B0604020202020204" pitchFamily="34" charset="0"/>
              </a:rPr>
              <a:t>with_std</a:t>
            </a:r>
            <a:r>
              <a:rPr lang="en-US" sz="900" dirty="0">
                <a:latin typeface="Arial" panose="020B0604020202020204" pitchFamily="34" charset="0"/>
                <a:cs typeface="Arial" panose="020B0604020202020204" pitchFamily="34" charset="0"/>
              </a:rPr>
              <a:t>=False.</a:t>
            </a:r>
          </a:p>
          <a:p>
            <a:pPr marL="800100" lvl="1" indent="-342900" algn="l">
              <a:buFont typeface="Courier New" panose="02070309020205020404" pitchFamily="49" charset="0"/>
              <a:buChar char="o"/>
            </a:pPr>
            <a:r>
              <a:rPr lang="en-US" sz="1100" dirty="0">
                <a:latin typeface="Arial" panose="020B0604020202020204" pitchFamily="34" charset="0"/>
                <a:cs typeface="Arial" panose="020B0604020202020204" pitchFamily="34" charset="0"/>
              </a:rPr>
              <a:t>Data before scaling</a:t>
            </a:r>
          </a:p>
          <a:p>
            <a:pPr marL="1257300" lvl="2" indent="-342900" algn="l">
              <a:buFont typeface="Courier New" panose="02070309020205020404" pitchFamily="49" charset="0"/>
              <a:buChar char="o"/>
            </a:pPr>
            <a:r>
              <a:rPr lang="en-US" sz="900" dirty="0">
                <a:latin typeface="Arial" panose="020B0604020202020204" pitchFamily="34" charset="0"/>
                <a:cs typeface="Arial" panose="020B0604020202020204" pitchFamily="34" charset="0"/>
              </a:rPr>
              <a:t>[]screenshot]</a:t>
            </a:r>
          </a:p>
          <a:p>
            <a:pPr marL="800100" lvl="1" indent="-342900" algn="l">
              <a:buFont typeface="Courier New" panose="02070309020205020404" pitchFamily="49" charset="0"/>
              <a:buChar char="o"/>
            </a:pPr>
            <a:r>
              <a:rPr lang="en-US" sz="1100" dirty="0">
                <a:latin typeface="Arial" panose="020B0604020202020204" pitchFamily="34" charset="0"/>
                <a:cs typeface="Arial" panose="020B0604020202020204" pitchFamily="34" charset="0"/>
              </a:rPr>
              <a:t>Data after scaling</a:t>
            </a:r>
          </a:p>
          <a:p>
            <a:pPr marL="1257300" lvl="2" indent="-342900" algn="l">
              <a:buFont typeface="Courier New" panose="02070309020205020404" pitchFamily="49" charset="0"/>
              <a:buChar char="o"/>
            </a:pPr>
            <a:r>
              <a:rPr lang="en-US" sz="900" dirty="0">
                <a:latin typeface="Arial" panose="020B0604020202020204" pitchFamily="34" charset="0"/>
                <a:cs typeface="Arial" panose="020B0604020202020204" pitchFamily="34" charset="0"/>
              </a:rPr>
              <a:t>[screenshot]</a:t>
            </a:r>
          </a:p>
          <a:p>
            <a:pPr marL="342900" indent="-342900" algn="l">
              <a:buFont typeface="Courier New" panose="02070309020205020404" pitchFamily="49" charset="0"/>
              <a:buChar char="o"/>
            </a:pPr>
            <a:r>
              <a:rPr lang="en-US" sz="1800" dirty="0">
                <a:latin typeface="Arial" panose="020B0604020202020204" pitchFamily="34" charset="0"/>
                <a:cs typeface="Arial" panose="020B0604020202020204" pitchFamily="34" charset="0"/>
              </a:rPr>
              <a:t> Encoding target column</a:t>
            </a:r>
          </a:p>
          <a:p>
            <a:pPr marL="800100" lvl="1" indent="-342900" algn="l">
              <a:buFont typeface="Courier New" panose="02070309020205020404" pitchFamily="49" charset="0"/>
              <a:buChar char="o"/>
            </a:pPr>
            <a:r>
              <a:rPr lang="en-US" sz="1400" dirty="0">
                <a:latin typeface="Arial" panose="020B0604020202020204" pitchFamily="34" charset="0"/>
                <a:cs typeface="Arial" panose="020B0604020202020204" pitchFamily="34" charset="0"/>
              </a:rPr>
              <a:t>Other class was converted to zero and &lt;30 was converted to 1 </a:t>
            </a:r>
          </a:p>
          <a:p>
            <a:pPr marL="800100" lvl="1" indent="-342900" algn="l">
              <a:buFont typeface="Courier New" panose="02070309020205020404" pitchFamily="49" charset="0"/>
              <a:buChar char="o"/>
            </a:pPr>
            <a:r>
              <a:rPr lang="en-US" sz="1400" dirty="0">
                <a:latin typeface="Arial" panose="020B0604020202020204" pitchFamily="34" charset="0"/>
                <a:cs typeface="Arial" panose="020B0604020202020204" pitchFamily="34" charset="0"/>
              </a:rPr>
              <a:t>Before and after screenshots</a:t>
            </a:r>
          </a:p>
          <a:p>
            <a:pPr algn="l"/>
            <a:endParaRPr lang="en-US" sz="1800" dirty="0">
              <a:latin typeface="+mn-lt"/>
            </a:endParaRPr>
          </a:p>
        </p:txBody>
      </p:sp>
    </p:spTree>
    <p:extLst>
      <p:ext uri="{BB962C8B-B14F-4D97-AF65-F5344CB8AC3E}">
        <p14:creationId xmlns:p14="http://schemas.microsoft.com/office/powerpoint/2010/main" val="2650904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5A5BBC-4597-4CBA-BBCB-79541E0CA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529F55D-4421-4BCB-B1BB-2E7CBB997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D6C5FF-0843-50F6-1414-1394A5800307}"/>
              </a:ext>
            </a:extLst>
          </p:cNvPr>
          <p:cNvSpPr>
            <a:spLocks noGrp="1"/>
          </p:cNvSpPr>
          <p:nvPr>
            <p:ph type="ctrTitle"/>
          </p:nvPr>
        </p:nvSpPr>
        <p:spPr>
          <a:xfrm>
            <a:off x="994118" y="685801"/>
            <a:ext cx="4183742" cy="3126544"/>
          </a:xfrm>
        </p:spPr>
        <p:txBody>
          <a:bodyPr>
            <a:normAutofit/>
          </a:bodyPr>
          <a:lstStyle/>
          <a:p>
            <a:r>
              <a:rPr lang="en-US" dirty="0">
                <a:solidFill>
                  <a:schemeClr val="bg2"/>
                </a:solidFill>
              </a:rPr>
              <a:t>Feature selection</a:t>
            </a:r>
          </a:p>
        </p:txBody>
      </p:sp>
      <p:sp>
        <p:nvSpPr>
          <p:cNvPr id="3" name="Rectangle 2"/>
          <p:cNvSpPr/>
          <p:nvPr/>
        </p:nvSpPr>
        <p:spPr>
          <a:xfrm>
            <a:off x="6096000" y="39469"/>
            <a:ext cx="6096000" cy="4247317"/>
          </a:xfrm>
          <a:prstGeom prst="rect">
            <a:avLst/>
          </a:prstGeom>
        </p:spPr>
        <p:txBody>
          <a:bodyPr>
            <a:spAutoFit/>
          </a:bodyPr>
          <a:lstStyle/>
          <a:p>
            <a:r>
              <a:rPr lang="en-US" dirty="0"/>
              <a:t>Performed PCA with different variation of resulting number of features</a:t>
            </a:r>
          </a:p>
          <a:p>
            <a:endParaRPr lang="en-US" dirty="0"/>
          </a:p>
          <a:p>
            <a:endParaRPr lang="en-US" dirty="0"/>
          </a:p>
          <a:p>
            <a:endParaRPr lang="en-US" dirty="0"/>
          </a:p>
          <a:p>
            <a:r>
              <a:rPr lang="en-US" dirty="0"/>
              <a:t>Before and after data shape and some explanation of how you did it.</a:t>
            </a:r>
          </a:p>
          <a:p>
            <a:endParaRPr lang="en-US" dirty="0"/>
          </a:p>
          <a:p>
            <a:r>
              <a:rPr lang="en-US" dirty="0"/>
              <a:t>Write like we used PCA from </a:t>
            </a:r>
            <a:r>
              <a:rPr lang="en-US" dirty="0" err="1"/>
              <a:t>sklearn</a:t>
            </a:r>
            <a:endParaRPr lang="en-US" dirty="0"/>
          </a:p>
          <a:p>
            <a:endParaRPr lang="en-US" dirty="0"/>
          </a:p>
          <a:p>
            <a:r>
              <a:rPr lang="en-US" dirty="0"/>
              <a:t>Some information about the method from </a:t>
            </a:r>
            <a:r>
              <a:rPr lang="en-US" dirty="0" err="1"/>
              <a:t>sklearn</a:t>
            </a:r>
            <a:r>
              <a:rPr lang="en-US" dirty="0"/>
              <a:t>: Linear dimensionality reduction using Singular Value Decomposition of the data to project it to a lower dimensional space. The input data is centered but not scaled for each feature before applying the SVD.</a:t>
            </a:r>
          </a:p>
        </p:txBody>
      </p:sp>
    </p:spTree>
    <p:extLst>
      <p:ext uri="{BB962C8B-B14F-4D97-AF65-F5344CB8AC3E}">
        <p14:creationId xmlns:p14="http://schemas.microsoft.com/office/powerpoint/2010/main" val="420361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4168A-CBA5-6138-9CCC-E48B21E318C2}"/>
              </a:ext>
            </a:extLst>
          </p:cNvPr>
          <p:cNvSpPr>
            <a:spLocks noGrp="1"/>
          </p:cNvSpPr>
          <p:nvPr>
            <p:ph type="title"/>
          </p:nvPr>
        </p:nvSpPr>
        <p:spPr>
          <a:xfrm>
            <a:off x="797442" y="1371600"/>
            <a:ext cx="3870251" cy="4114800"/>
          </a:xfrm>
        </p:spPr>
        <p:txBody>
          <a:bodyPr anchor="ctr">
            <a:normAutofit/>
          </a:bodyPr>
          <a:lstStyle/>
          <a:p>
            <a:pPr algn="ctr"/>
            <a:r>
              <a:rPr lang="en-US">
                <a:solidFill>
                  <a:schemeClr val="bg1"/>
                </a:solidFill>
              </a:rPr>
              <a:t>Use case of the project</a:t>
            </a:r>
          </a:p>
        </p:txBody>
      </p:sp>
      <p:sp>
        <p:nvSpPr>
          <p:cNvPr id="3" name="Content Placeholder 2">
            <a:extLst>
              <a:ext uri="{FF2B5EF4-FFF2-40B4-BE49-F238E27FC236}">
                <a16:creationId xmlns:a16="http://schemas.microsoft.com/office/drawing/2014/main" id="{661DF91F-1662-2F13-0919-BABA0AF0894F}"/>
              </a:ext>
            </a:extLst>
          </p:cNvPr>
          <p:cNvSpPr>
            <a:spLocks noGrp="1"/>
          </p:cNvSpPr>
          <p:nvPr>
            <p:ph idx="1"/>
          </p:nvPr>
        </p:nvSpPr>
        <p:spPr>
          <a:xfrm>
            <a:off x="6096000" y="568842"/>
            <a:ext cx="5426845" cy="5773479"/>
          </a:xfrm>
        </p:spPr>
        <p:txBody>
          <a:bodyPr anchor="ctr">
            <a:normAutofit/>
          </a:bodyPr>
          <a:lstStyle/>
          <a:p>
            <a:pPr>
              <a:buFont typeface="Courier New" panose="02070309020205020404" pitchFamily="49" charset="0"/>
              <a:buChar char="o"/>
            </a:pPr>
            <a:r>
              <a:rPr lang="en-US" sz="1800" dirty="0">
                <a:effectLst/>
                <a:latin typeface="+mn-lt"/>
                <a:ea typeface="Calibri" panose="020F0502020204030204" pitchFamily="34" charset="0"/>
              </a:rPr>
              <a:t>For the course project, we will be investigating the problem of predicting readmission of hospital patients. Readmission of patients following discharge from hospital places an enormous and very expensive burden on the US healthcare system (estimated at $40B in 2011).</a:t>
            </a:r>
          </a:p>
          <a:p>
            <a:pPr>
              <a:buFont typeface="Courier New" panose="02070309020205020404" pitchFamily="49" charset="0"/>
              <a:buChar char="o"/>
            </a:pPr>
            <a:r>
              <a:rPr lang="en-US" sz="1800" dirty="0">
                <a:latin typeface="+mn-lt"/>
              </a:rPr>
              <a:t>The objective of this project is to </a:t>
            </a:r>
            <a:r>
              <a:rPr lang="en-US" sz="1800" i="0" dirty="0">
                <a:effectLst/>
                <a:latin typeface="+mn-lt"/>
              </a:rPr>
              <a:t>predict the early (</a:t>
            </a:r>
            <a:r>
              <a:rPr lang="en-US" sz="1800" dirty="0">
                <a:latin typeface="+mn-lt"/>
              </a:rPr>
              <a:t>&lt;30</a:t>
            </a:r>
            <a:r>
              <a:rPr lang="en-US" sz="1800" i="0" dirty="0">
                <a:effectLst/>
                <a:latin typeface="+mn-lt"/>
              </a:rPr>
              <a:t> days) readmission given the patient’s features.</a:t>
            </a:r>
            <a:r>
              <a:rPr lang="en-US" sz="1800" dirty="0">
                <a:latin typeface="+mn-lt"/>
              </a:rPr>
              <a:t> We are trying to predict if a patient gets admitted before 30 days or not , so that the allocation can be better managed.</a:t>
            </a:r>
          </a:p>
          <a:p>
            <a:pPr>
              <a:buFont typeface="Courier New" panose="02070309020205020404" pitchFamily="49" charset="0"/>
              <a:buChar char="o"/>
            </a:pPr>
            <a:endParaRPr lang="en-US" dirty="0">
              <a:latin typeface="+mn-lt"/>
            </a:endParaRPr>
          </a:p>
        </p:txBody>
      </p:sp>
    </p:spTree>
    <p:extLst>
      <p:ext uri="{BB962C8B-B14F-4D97-AF65-F5344CB8AC3E}">
        <p14:creationId xmlns:p14="http://schemas.microsoft.com/office/powerpoint/2010/main" val="186341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32E39-18D9-BCF7-57A2-EEB4991AA826}"/>
              </a:ext>
            </a:extLst>
          </p:cNvPr>
          <p:cNvSpPr>
            <a:spLocks noGrp="1"/>
          </p:cNvSpPr>
          <p:nvPr>
            <p:ph type="title"/>
          </p:nvPr>
        </p:nvSpPr>
        <p:spPr>
          <a:xfrm>
            <a:off x="4762500" y="942449"/>
            <a:ext cx="6096000" cy="936840"/>
          </a:xfrm>
        </p:spPr>
        <p:txBody>
          <a:bodyPr>
            <a:normAutofit/>
          </a:bodyPr>
          <a:lstStyle/>
          <a:p>
            <a:pPr algn="ctr"/>
            <a:r>
              <a:rPr lang="en-US" sz="3000" dirty="0"/>
              <a:t>Model Training and Evaluation</a:t>
            </a:r>
          </a:p>
        </p:txBody>
      </p:sp>
      <p:pic>
        <p:nvPicPr>
          <p:cNvPr id="5" name="Picture 4" descr="White paper ships being led by a yellow ship">
            <a:extLst>
              <a:ext uri="{FF2B5EF4-FFF2-40B4-BE49-F238E27FC236}">
                <a16:creationId xmlns:a16="http://schemas.microsoft.com/office/drawing/2014/main" id="{370E9FD1-E447-63EE-9B3F-B6672AC35458}"/>
              </a:ext>
            </a:extLst>
          </p:cNvPr>
          <p:cNvPicPr>
            <a:picLocks noChangeAspect="1"/>
          </p:cNvPicPr>
          <p:nvPr/>
        </p:nvPicPr>
        <p:blipFill rotWithShape="1">
          <a:blip r:embed="rId2"/>
          <a:srcRect l="47279" r="1971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891A3251-71AC-23AE-7756-78F0C201A9C3}"/>
              </a:ext>
            </a:extLst>
          </p:cNvPr>
          <p:cNvSpPr>
            <a:spLocks noGrp="1"/>
          </p:cNvSpPr>
          <p:nvPr>
            <p:ph idx="1"/>
          </p:nvPr>
        </p:nvSpPr>
        <p:spPr>
          <a:xfrm>
            <a:off x="4672977" y="2135938"/>
            <a:ext cx="6247233" cy="3535585"/>
          </a:xfrm>
        </p:spPr>
        <p:txBody>
          <a:bodyPr>
            <a:normAutofit/>
          </a:bodyPr>
          <a:lstStyle/>
          <a:p>
            <a:pPr marL="0" indent="0">
              <a:buNone/>
            </a:pPr>
            <a:r>
              <a:rPr lang="en-US" dirty="0"/>
              <a:t>Tried the following classification models:</a:t>
            </a:r>
          </a:p>
          <a:p>
            <a:pPr marL="2743200" lvl="5" indent="-457200">
              <a:buFont typeface="+mj-lt"/>
              <a:buAutoNum type="arabicPeriod"/>
            </a:pPr>
            <a:r>
              <a:rPr lang="en-US" dirty="0"/>
              <a:t>Logistic Regression</a:t>
            </a:r>
          </a:p>
          <a:p>
            <a:pPr marL="2743200" lvl="5" indent="-457200">
              <a:buFont typeface="+mj-lt"/>
              <a:buAutoNum type="arabicPeriod"/>
            </a:pPr>
            <a:r>
              <a:rPr lang="en-US" dirty="0"/>
              <a:t>Random Forest</a:t>
            </a:r>
          </a:p>
          <a:p>
            <a:pPr marL="2743200" lvl="5" indent="-457200">
              <a:buFont typeface="+mj-lt"/>
              <a:buAutoNum type="arabicPeriod"/>
            </a:pPr>
            <a:r>
              <a:rPr lang="en-US" dirty="0"/>
              <a:t>Decision Tree Classifier</a:t>
            </a:r>
          </a:p>
          <a:p>
            <a:pPr marL="2743200" lvl="5" indent="-457200">
              <a:buFont typeface="+mj-lt"/>
              <a:buAutoNum type="arabicPeriod"/>
            </a:pPr>
            <a:r>
              <a:rPr lang="en-US" dirty="0"/>
              <a:t> </a:t>
            </a:r>
            <a:r>
              <a:rPr lang="en-US" dirty="0" err="1"/>
              <a:t>Adaboost</a:t>
            </a:r>
            <a:r>
              <a:rPr lang="en-US" dirty="0"/>
              <a:t> Classifier</a:t>
            </a:r>
          </a:p>
          <a:p>
            <a:pPr marL="2743200" lvl="5" indent="-457200">
              <a:buFont typeface="+mj-lt"/>
              <a:buAutoNum type="arabicPeriod"/>
            </a:pPr>
            <a:r>
              <a:rPr lang="en-US" dirty="0"/>
              <a:t> </a:t>
            </a:r>
            <a:r>
              <a:rPr lang="en-US" dirty="0" err="1"/>
              <a:t>XGBoost</a:t>
            </a:r>
            <a:r>
              <a:rPr lang="en-US" dirty="0"/>
              <a:t>                  </a:t>
            </a:r>
          </a:p>
          <a:p>
            <a:pPr marL="0" indent="0">
              <a:buNone/>
            </a:pPr>
            <a:endParaRPr lang="en-US" dirty="0"/>
          </a:p>
        </p:txBody>
      </p:sp>
    </p:spTree>
    <p:extLst>
      <p:ext uri="{BB962C8B-B14F-4D97-AF65-F5344CB8AC3E}">
        <p14:creationId xmlns:p14="http://schemas.microsoft.com/office/powerpoint/2010/main" val="4040088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3A95273-FE7D-6A08-B1C3-5ED53731EE18}"/>
              </a:ext>
            </a:extLst>
          </p:cNvPr>
          <p:cNvSpPr>
            <a:spLocks noGrp="1"/>
          </p:cNvSpPr>
          <p:nvPr>
            <p:ph type="ctrTitle"/>
          </p:nvPr>
        </p:nvSpPr>
        <p:spPr>
          <a:xfrm>
            <a:off x="862818" y="685801"/>
            <a:ext cx="3057379" cy="3046228"/>
          </a:xfrm>
        </p:spPr>
        <p:txBody>
          <a:bodyPr>
            <a:normAutofit/>
          </a:bodyPr>
          <a:lstStyle/>
          <a:p>
            <a:r>
              <a:rPr lang="en-US" sz="3100" b="1" i="0" dirty="0">
                <a:solidFill>
                  <a:schemeClr val="bg2"/>
                </a:solidFill>
                <a:effectLst/>
              </a:rPr>
              <a:t>Logistic Regression</a:t>
            </a:r>
            <a:br>
              <a:rPr lang="en-US" sz="3100" b="1" i="0" dirty="0">
                <a:solidFill>
                  <a:schemeClr val="bg2"/>
                </a:solidFill>
                <a:effectLst/>
                <a:latin typeface="Helvetica Neue" panose="02000503000000020004" pitchFamily="2" charset="0"/>
              </a:rPr>
            </a:br>
            <a:endParaRPr lang="en-US" sz="3100" dirty="0">
              <a:solidFill>
                <a:schemeClr val="bg2"/>
              </a:solidFill>
            </a:endParaRPr>
          </a:p>
        </p:txBody>
      </p:sp>
      <p:sp>
        <p:nvSpPr>
          <p:cNvPr id="5" name="Subtitle 4">
            <a:extLst>
              <a:ext uri="{FF2B5EF4-FFF2-40B4-BE49-F238E27FC236}">
                <a16:creationId xmlns:a16="http://schemas.microsoft.com/office/drawing/2014/main" id="{C4F5E4D6-F5A5-1ABC-C67F-509952170331}"/>
              </a:ext>
            </a:extLst>
          </p:cNvPr>
          <p:cNvSpPr>
            <a:spLocks noGrp="1"/>
          </p:cNvSpPr>
          <p:nvPr>
            <p:ph type="subTitle" idx="1"/>
          </p:nvPr>
        </p:nvSpPr>
        <p:spPr>
          <a:xfrm>
            <a:off x="928468" y="4114800"/>
            <a:ext cx="2991729" cy="2057400"/>
          </a:xfrm>
        </p:spPr>
        <p:txBody>
          <a:bodyPr>
            <a:normAutofit/>
          </a:bodyPr>
          <a:lstStyle/>
          <a:p>
            <a:r>
              <a:rPr lang="en-US" dirty="0">
                <a:solidFill>
                  <a:schemeClr val="bg1"/>
                </a:solidFill>
                <a:latin typeface="+mn-lt"/>
              </a:rPr>
              <a:t>Accuracy: 88.84% .</a:t>
            </a:r>
          </a:p>
          <a:p>
            <a:endParaRPr lang="en-US" dirty="0">
              <a:solidFill>
                <a:schemeClr val="bg1"/>
              </a:solidFill>
              <a:latin typeface="+mn-lt"/>
            </a:endParaRPr>
          </a:p>
          <a:p>
            <a:endParaRPr lang="en-US" dirty="0">
              <a:solidFill>
                <a:schemeClr val="bg1"/>
              </a:solidFill>
              <a:latin typeface="+mn-lt"/>
            </a:endParaRPr>
          </a:p>
        </p:txBody>
      </p:sp>
      <p:pic>
        <p:nvPicPr>
          <p:cNvPr id="7" name="Picture 6" descr="Chart, bar chart, treemap chart&#10;&#10;Description automatically generated">
            <a:extLst>
              <a:ext uri="{FF2B5EF4-FFF2-40B4-BE49-F238E27FC236}">
                <a16:creationId xmlns:a16="http://schemas.microsoft.com/office/drawing/2014/main" id="{329CCFDC-737F-31D8-AD43-B5FAED1D5081}"/>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223696" y="685801"/>
            <a:ext cx="6594232" cy="5357812"/>
          </a:xfrm>
          <a:prstGeom prst="rect">
            <a:avLst/>
          </a:prstGeom>
        </p:spPr>
      </p:pic>
    </p:spTree>
    <p:extLst>
      <p:ext uri="{BB962C8B-B14F-4D97-AF65-F5344CB8AC3E}">
        <p14:creationId xmlns:p14="http://schemas.microsoft.com/office/powerpoint/2010/main" val="1716054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3EBDC-FB9D-FBC4-00F8-316A00D105AF}"/>
              </a:ext>
            </a:extLst>
          </p:cNvPr>
          <p:cNvSpPr>
            <a:spLocks noGrp="1"/>
          </p:cNvSpPr>
          <p:nvPr>
            <p:ph type="ctrTitle"/>
          </p:nvPr>
        </p:nvSpPr>
        <p:spPr>
          <a:xfrm>
            <a:off x="862818" y="685801"/>
            <a:ext cx="3057379" cy="3046228"/>
          </a:xfrm>
        </p:spPr>
        <p:txBody>
          <a:bodyPr>
            <a:normAutofit/>
          </a:bodyPr>
          <a:lstStyle/>
          <a:p>
            <a:r>
              <a:rPr lang="en-US" b="1" i="0">
                <a:solidFill>
                  <a:schemeClr val="bg2"/>
                </a:solidFill>
                <a:effectLst/>
              </a:rPr>
              <a:t>Random Forest</a:t>
            </a:r>
            <a:br>
              <a:rPr lang="en-US" b="1" i="0">
                <a:solidFill>
                  <a:schemeClr val="bg2"/>
                </a:solidFill>
                <a:effectLst/>
                <a:latin typeface="Helvetica Neue" panose="02000503000000020004" pitchFamily="2" charset="0"/>
              </a:rPr>
            </a:br>
            <a:endParaRPr lang="en-US">
              <a:solidFill>
                <a:schemeClr val="bg2"/>
              </a:solidFill>
            </a:endParaRPr>
          </a:p>
        </p:txBody>
      </p:sp>
      <p:sp>
        <p:nvSpPr>
          <p:cNvPr id="4" name="Subtitle 3">
            <a:extLst>
              <a:ext uri="{FF2B5EF4-FFF2-40B4-BE49-F238E27FC236}">
                <a16:creationId xmlns:a16="http://schemas.microsoft.com/office/drawing/2014/main" id="{87D8FC6B-9D16-2750-F5CC-C9211901CCB4}"/>
              </a:ext>
            </a:extLst>
          </p:cNvPr>
          <p:cNvSpPr>
            <a:spLocks noGrp="1"/>
          </p:cNvSpPr>
          <p:nvPr>
            <p:ph type="subTitle" idx="1"/>
          </p:nvPr>
        </p:nvSpPr>
        <p:spPr>
          <a:xfrm>
            <a:off x="928468" y="4114800"/>
            <a:ext cx="2991729" cy="2057400"/>
          </a:xfrm>
        </p:spPr>
        <p:txBody>
          <a:bodyPr>
            <a:normAutofit/>
          </a:bodyPr>
          <a:lstStyle/>
          <a:p>
            <a:r>
              <a:rPr lang="en-US" i="0" dirty="0">
                <a:solidFill>
                  <a:schemeClr val="bg1"/>
                </a:solidFill>
                <a:latin typeface="+mn-lt"/>
              </a:rPr>
              <a:t>Accuracy: 88.79%</a:t>
            </a:r>
          </a:p>
          <a:p>
            <a:endParaRPr lang="en-US" i="0" dirty="0">
              <a:solidFill>
                <a:schemeClr val="bg1"/>
              </a:solidFill>
              <a:latin typeface="+mn-lt"/>
            </a:endParaRPr>
          </a:p>
        </p:txBody>
      </p:sp>
      <p:pic>
        <p:nvPicPr>
          <p:cNvPr id="6" name="Picture 5" descr="Chart, bar chart, treemap chart&#10;&#10;Description automatically generated">
            <a:extLst>
              <a:ext uri="{FF2B5EF4-FFF2-40B4-BE49-F238E27FC236}">
                <a16:creationId xmlns:a16="http://schemas.microsoft.com/office/drawing/2014/main" id="{041C8599-B703-0C83-E748-CB831B8BDEB3}"/>
              </a:ext>
            </a:extLst>
          </p:cNvPr>
          <p:cNvPicPr>
            <a:picLocks noChangeAspect="1"/>
          </p:cNvPicPr>
          <p:nvPr/>
        </p:nvPicPr>
        <p:blipFill>
          <a:blip r:embed="rId2"/>
          <a:stretch>
            <a:fillRect/>
          </a:stretch>
        </p:blipFill>
        <p:spPr>
          <a:xfrm>
            <a:off x="5175616" y="540327"/>
            <a:ext cx="6659630" cy="5860473"/>
          </a:xfrm>
          <a:prstGeom prst="rect">
            <a:avLst/>
          </a:prstGeom>
        </p:spPr>
      </p:pic>
    </p:spTree>
    <p:extLst>
      <p:ext uri="{BB962C8B-B14F-4D97-AF65-F5344CB8AC3E}">
        <p14:creationId xmlns:p14="http://schemas.microsoft.com/office/powerpoint/2010/main" val="282050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740F5-3F81-2C6A-E1B8-4E007A288D65}"/>
              </a:ext>
            </a:extLst>
          </p:cNvPr>
          <p:cNvSpPr>
            <a:spLocks noGrp="1"/>
          </p:cNvSpPr>
          <p:nvPr>
            <p:ph type="ctrTitle"/>
          </p:nvPr>
        </p:nvSpPr>
        <p:spPr>
          <a:xfrm>
            <a:off x="862818" y="685801"/>
            <a:ext cx="3057379" cy="3046228"/>
          </a:xfrm>
        </p:spPr>
        <p:txBody>
          <a:bodyPr>
            <a:normAutofit/>
          </a:bodyPr>
          <a:lstStyle/>
          <a:p>
            <a:r>
              <a:rPr lang="en-US" b="1" i="0">
                <a:solidFill>
                  <a:schemeClr val="bg2"/>
                </a:solidFill>
                <a:effectLst/>
              </a:rPr>
              <a:t>Decision Tree Classifier</a:t>
            </a:r>
            <a:br>
              <a:rPr lang="en-US" b="1" i="0">
                <a:solidFill>
                  <a:schemeClr val="bg2"/>
                </a:solidFill>
                <a:effectLst/>
                <a:latin typeface="Helvetica Neue" panose="02000503000000020004" pitchFamily="2" charset="0"/>
              </a:rPr>
            </a:br>
            <a:endParaRPr lang="en-US">
              <a:solidFill>
                <a:schemeClr val="bg2"/>
              </a:solidFill>
            </a:endParaRPr>
          </a:p>
        </p:txBody>
      </p:sp>
      <p:sp>
        <p:nvSpPr>
          <p:cNvPr id="4" name="Subtitle 3">
            <a:extLst>
              <a:ext uri="{FF2B5EF4-FFF2-40B4-BE49-F238E27FC236}">
                <a16:creationId xmlns:a16="http://schemas.microsoft.com/office/drawing/2014/main" id="{2FB9ADE6-6EBB-58AC-1A4B-6D80D70400E7}"/>
              </a:ext>
            </a:extLst>
          </p:cNvPr>
          <p:cNvSpPr>
            <a:spLocks noGrp="1"/>
          </p:cNvSpPr>
          <p:nvPr>
            <p:ph type="subTitle" idx="1"/>
          </p:nvPr>
        </p:nvSpPr>
        <p:spPr>
          <a:xfrm>
            <a:off x="928468" y="4114800"/>
            <a:ext cx="2991729" cy="2057400"/>
          </a:xfrm>
        </p:spPr>
        <p:txBody>
          <a:bodyPr>
            <a:normAutofit/>
          </a:bodyPr>
          <a:lstStyle/>
          <a:p>
            <a:r>
              <a:rPr lang="en-US" i="0">
                <a:solidFill>
                  <a:schemeClr val="bg1"/>
                </a:solidFill>
                <a:latin typeface="+mn-lt"/>
              </a:rPr>
              <a:t>Accuracy of Decision Tree Model: 88.83%</a:t>
            </a:r>
          </a:p>
          <a:p>
            <a:endParaRPr lang="en-US" i="0">
              <a:solidFill>
                <a:schemeClr val="bg1"/>
              </a:solidFill>
              <a:latin typeface="+mn-lt"/>
            </a:endParaRPr>
          </a:p>
        </p:txBody>
      </p:sp>
      <p:pic>
        <p:nvPicPr>
          <p:cNvPr id="6" name="Picture 5" descr="Chart, treemap chart&#10;&#10;Description automatically generated">
            <a:extLst>
              <a:ext uri="{FF2B5EF4-FFF2-40B4-BE49-F238E27FC236}">
                <a16:creationId xmlns:a16="http://schemas.microsoft.com/office/drawing/2014/main" id="{EAAEC243-D945-1676-FBB8-D1C541517C19}"/>
              </a:ext>
            </a:extLst>
          </p:cNvPr>
          <p:cNvPicPr>
            <a:picLocks noChangeAspect="1"/>
          </p:cNvPicPr>
          <p:nvPr/>
        </p:nvPicPr>
        <p:blipFill>
          <a:blip r:embed="rId2"/>
          <a:stretch>
            <a:fillRect/>
          </a:stretch>
        </p:blipFill>
        <p:spPr>
          <a:xfrm>
            <a:off x="5071533" y="685801"/>
            <a:ext cx="6645051" cy="5382490"/>
          </a:xfrm>
          <a:prstGeom prst="rect">
            <a:avLst/>
          </a:prstGeom>
        </p:spPr>
      </p:pic>
    </p:spTree>
    <p:extLst>
      <p:ext uri="{BB962C8B-B14F-4D97-AF65-F5344CB8AC3E}">
        <p14:creationId xmlns:p14="http://schemas.microsoft.com/office/powerpoint/2010/main" val="147433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A6D5A1-7A4A-8A94-43B9-F917A5F89222}"/>
              </a:ext>
            </a:extLst>
          </p:cNvPr>
          <p:cNvSpPr>
            <a:spLocks noGrp="1"/>
          </p:cNvSpPr>
          <p:nvPr>
            <p:ph type="ctrTitle"/>
          </p:nvPr>
        </p:nvSpPr>
        <p:spPr>
          <a:xfrm>
            <a:off x="862818" y="685801"/>
            <a:ext cx="3057379" cy="3046228"/>
          </a:xfrm>
        </p:spPr>
        <p:txBody>
          <a:bodyPr>
            <a:normAutofit/>
          </a:bodyPr>
          <a:lstStyle/>
          <a:p>
            <a:r>
              <a:rPr lang="en-US" b="1" i="0">
                <a:solidFill>
                  <a:schemeClr val="bg2"/>
                </a:solidFill>
                <a:effectLst/>
              </a:rPr>
              <a:t>AdaBoost Classifier</a:t>
            </a:r>
            <a:br>
              <a:rPr lang="en-US" b="1" i="0">
                <a:solidFill>
                  <a:schemeClr val="bg2"/>
                </a:solidFill>
                <a:effectLst/>
                <a:latin typeface="Helvetica Neue" panose="02000503000000020004" pitchFamily="2" charset="0"/>
              </a:rPr>
            </a:br>
            <a:endParaRPr lang="en-US">
              <a:solidFill>
                <a:schemeClr val="bg2"/>
              </a:solidFill>
            </a:endParaRPr>
          </a:p>
        </p:txBody>
      </p:sp>
      <p:sp>
        <p:nvSpPr>
          <p:cNvPr id="5" name="Subtitle 4">
            <a:extLst>
              <a:ext uri="{FF2B5EF4-FFF2-40B4-BE49-F238E27FC236}">
                <a16:creationId xmlns:a16="http://schemas.microsoft.com/office/drawing/2014/main" id="{A0C828DB-A74C-FEF2-7AE2-4EC5EDFD94CC}"/>
              </a:ext>
            </a:extLst>
          </p:cNvPr>
          <p:cNvSpPr>
            <a:spLocks noGrp="1"/>
          </p:cNvSpPr>
          <p:nvPr>
            <p:ph type="subTitle" idx="1"/>
          </p:nvPr>
        </p:nvSpPr>
        <p:spPr>
          <a:xfrm>
            <a:off x="928468" y="4114800"/>
            <a:ext cx="2991729" cy="2057400"/>
          </a:xfrm>
        </p:spPr>
        <p:txBody>
          <a:bodyPr>
            <a:normAutofit/>
          </a:bodyPr>
          <a:lstStyle/>
          <a:p>
            <a:r>
              <a:rPr lang="en-US" i="0">
                <a:solidFill>
                  <a:schemeClr val="bg1"/>
                </a:solidFill>
                <a:latin typeface="+mn-lt"/>
              </a:rPr>
              <a:t>Accuracy of Adaboost Model: 88.84%</a:t>
            </a:r>
          </a:p>
        </p:txBody>
      </p:sp>
      <p:pic>
        <p:nvPicPr>
          <p:cNvPr id="7" name="Picture 6" descr="Chart, bar chart, treemap chart&#10;&#10;Description automatically generated">
            <a:extLst>
              <a:ext uri="{FF2B5EF4-FFF2-40B4-BE49-F238E27FC236}">
                <a16:creationId xmlns:a16="http://schemas.microsoft.com/office/drawing/2014/main" id="{8846D6C8-AD15-2999-ABB2-AFA1DEFA2016}"/>
              </a:ext>
            </a:extLst>
          </p:cNvPr>
          <p:cNvPicPr>
            <a:picLocks noChangeAspect="1"/>
          </p:cNvPicPr>
          <p:nvPr/>
        </p:nvPicPr>
        <p:blipFill>
          <a:blip r:embed="rId2"/>
          <a:stretch>
            <a:fillRect/>
          </a:stretch>
        </p:blipFill>
        <p:spPr>
          <a:xfrm>
            <a:off x="5410199" y="815341"/>
            <a:ext cx="6247067" cy="5356859"/>
          </a:xfrm>
          <a:prstGeom prst="rect">
            <a:avLst/>
          </a:prstGeom>
        </p:spPr>
      </p:pic>
    </p:spTree>
    <p:extLst>
      <p:ext uri="{BB962C8B-B14F-4D97-AF65-F5344CB8AC3E}">
        <p14:creationId xmlns:p14="http://schemas.microsoft.com/office/powerpoint/2010/main" val="3630239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DC06C13-E2C7-8F14-8FD0-56DA5DD4823E}"/>
              </a:ext>
            </a:extLst>
          </p:cNvPr>
          <p:cNvSpPr>
            <a:spLocks noGrp="1"/>
          </p:cNvSpPr>
          <p:nvPr>
            <p:ph type="ctrTitle"/>
          </p:nvPr>
        </p:nvSpPr>
        <p:spPr>
          <a:xfrm>
            <a:off x="862818" y="685801"/>
            <a:ext cx="3057379" cy="3046228"/>
          </a:xfrm>
        </p:spPr>
        <p:txBody>
          <a:bodyPr>
            <a:normAutofit/>
          </a:bodyPr>
          <a:lstStyle/>
          <a:p>
            <a:r>
              <a:rPr lang="en-US" b="1" i="0">
                <a:solidFill>
                  <a:schemeClr val="bg2"/>
                </a:solidFill>
                <a:effectLst/>
              </a:rPr>
              <a:t>XGBoost</a:t>
            </a:r>
            <a:br>
              <a:rPr lang="en-US" b="1" i="0">
                <a:solidFill>
                  <a:schemeClr val="bg2"/>
                </a:solidFill>
                <a:effectLst/>
                <a:latin typeface="Helvetica Neue" panose="02000503000000020004" pitchFamily="2" charset="0"/>
              </a:rPr>
            </a:br>
            <a:endParaRPr lang="en-US">
              <a:solidFill>
                <a:schemeClr val="bg2"/>
              </a:solidFill>
            </a:endParaRPr>
          </a:p>
        </p:txBody>
      </p:sp>
      <p:sp>
        <p:nvSpPr>
          <p:cNvPr id="5" name="Subtitle 4">
            <a:extLst>
              <a:ext uri="{FF2B5EF4-FFF2-40B4-BE49-F238E27FC236}">
                <a16:creationId xmlns:a16="http://schemas.microsoft.com/office/drawing/2014/main" id="{6FD4A897-7B94-11F9-E13C-608830C1D663}"/>
              </a:ext>
            </a:extLst>
          </p:cNvPr>
          <p:cNvSpPr>
            <a:spLocks noGrp="1"/>
          </p:cNvSpPr>
          <p:nvPr>
            <p:ph type="subTitle" idx="1"/>
          </p:nvPr>
        </p:nvSpPr>
        <p:spPr>
          <a:xfrm>
            <a:off x="928468" y="4114800"/>
            <a:ext cx="2991729" cy="2057400"/>
          </a:xfrm>
        </p:spPr>
        <p:txBody>
          <a:bodyPr>
            <a:normAutofit/>
          </a:bodyPr>
          <a:lstStyle/>
          <a:p>
            <a:r>
              <a:rPr lang="en-US">
                <a:solidFill>
                  <a:schemeClr val="bg1"/>
                </a:solidFill>
                <a:latin typeface="+mn-lt"/>
              </a:rPr>
              <a:t>Accuracy of XGBoost Model: 88.79%</a:t>
            </a:r>
          </a:p>
          <a:p>
            <a:endParaRPr lang="en-US">
              <a:solidFill>
                <a:schemeClr val="bg1"/>
              </a:solidFill>
              <a:latin typeface="+mn-lt"/>
            </a:endParaRPr>
          </a:p>
        </p:txBody>
      </p:sp>
      <p:pic>
        <p:nvPicPr>
          <p:cNvPr id="7" name="Picture 6" descr="Chart, treemap chart&#10;&#10;Description automatically generated">
            <a:extLst>
              <a:ext uri="{FF2B5EF4-FFF2-40B4-BE49-F238E27FC236}">
                <a16:creationId xmlns:a16="http://schemas.microsoft.com/office/drawing/2014/main" id="{FA6D8328-E3F9-CC14-97FE-474C0FD3E7A3}"/>
              </a:ext>
            </a:extLst>
          </p:cNvPr>
          <p:cNvPicPr>
            <a:picLocks noChangeAspect="1"/>
          </p:cNvPicPr>
          <p:nvPr/>
        </p:nvPicPr>
        <p:blipFill>
          <a:blip r:embed="rId2"/>
          <a:stretch>
            <a:fillRect/>
          </a:stretch>
        </p:blipFill>
        <p:spPr>
          <a:xfrm>
            <a:off x="5410200" y="807721"/>
            <a:ext cx="6096000" cy="5242558"/>
          </a:xfrm>
          <a:prstGeom prst="rect">
            <a:avLst/>
          </a:prstGeom>
        </p:spPr>
      </p:pic>
    </p:spTree>
    <p:extLst>
      <p:ext uri="{BB962C8B-B14F-4D97-AF65-F5344CB8AC3E}">
        <p14:creationId xmlns:p14="http://schemas.microsoft.com/office/powerpoint/2010/main" val="3217908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6F7C09B-DBA8-4350-A63F-29BFFD234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BCD36A4C-72B1-4E93-8EA9-AA4426978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FAB5FFF-8A49-AD86-88B9-1D2A72414CD4}"/>
              </a:ext>
            </a:extLst>
          </p:cNvPr>
          <p:cNvSpPr>
            <a:spLocks noGrp="1"/>
          </p:cNvSpPr>
          <p:nvPr>
            <p:ph type="ctrTitle"/>
          </p:nvPr>
        </p:nvSpPr>
        <p:spPr>
          <a:xfrm>
            <a:off x="779416" y="1276857"/>
            <a:ext cx="5098869" cy="2374107"/>
          </a:xfrm>
        </p:spPr>
        <p:txBody>
          <a:bodyPr>
            <a:normAutofit/>
          </a:bodyPr>
          <a:lstStyle/>
          <a:p>
            <a:r>
              <a:rPr lang="en-US" sz="2800" b="1" i="0" dirty="0">
                <a:solidFill>
                  <a:schemeClr val="bg2"/>
                </a:solidFill>
                <a:effectLst/>
              </a:rPr>
              <a:t>Hyper-Parameter Tuning</a:t>
            </a:r>
            <a:br>
              <a:rPr lang="en-US" sz="2800" b="1" i="0" dirty="0">
                <a:solidFill>
                  <a:schemeClr val="bg2"/>
                </a:solidFill>
                <a:effectLst/>
                <a:latin typeface="Helvetica Neue" panose="02000503000000020004" pitchFamily="2" charset="0"/>
              </a:rPr>
            </a:br>
            <a:endParaRPr lang="en-US" sz="2800" dirty="0">
              <a:solidFill>
                <a:schemeClr val="bg2"/>
              </a:solidFill>
            </a:endParaRPr>
          </a:p>
        </p:txBody>
      </p:sp>
      <p:sp>
        <p:nvSpPr>
          <p:cNvPr id="5" name="Subtitle 4">
            <a:extLst>
              <a:ext uri="{FF2B5EF4-FFF2-40B4-BE49-F238E27FC236}">
                <a16:creationId xmlns:a16="http://schemas.microsoft.com/office/drawing/2014/main" id="{4849C494-DB10-B184-C9A1-8F13BD693208}"/>
              </a:ext>
            </a:extLst>
          </p:cNvPr>
          <p:cNvSpPr>
            <a:spLocks noGrp="1"/>
          </p:cNvSpPr>
          <p:nvPr>
            <p:ph type="subTitle" idx="1"/>
          </p:nvPr>
        </p:nvSpPr>
        <p:spPr>
          <a:xfrm>
            <a:off x="7175863" y="170868"/>
            <a:ext cx="4406538" cy="1562138"/>
          </a:xfrm>
        </p:spPr>
        <p:txBody>
          <a:bodyPr>
            <a:normAutofit lnSpcReduction="10000"/>
          </a:bodyPr>
          <a:lstStyle/>
          <a:p>
            <a:pPr marL="285750" indent="-285750">
              <a:buFont typeface="Courier New" panose="02070309020205020404" pitchFamily="49" charset="0"/>
              <a:buChar char="o"/>
            </a:pPr>
            <a:r>
              <a:rPr lang="en-US" i="0" dirty="0">
                <a:solidFill>
                  <a:schemeClr val="tx1"/>
                </a:solidFill>
                <a:latin typeface="+mn-lt"/>
              </a:rPr>
              <a:t>Performed hyperparameter tuning over Random Forest.</a:t>
            </a:r>
          </a:p>
          <a:p>
            <a:pPr marL="285750" indent="-285750">
              <a:buFont typeface="Courier New" panose="02070309020205020404" pitchFamily="49" charset="0"/>
              <a:buChar char="o"/>
            </a:pPr>
            <a:r>
              <a:rPr lang="en-US" i="0" dirty="0">
                <a:solidFill>
                  <a:schemeClr val="tx1"/>
                </a:solidFill>
                <a:latin typeface="+mn-lt"/>
              </a:rPr>
              <a:t>Parameters used by Random Forest in default setting are :</a:t>
            </a:r>
          </a:p>
          <a:p>
            <a:endParaRPr lang="en-US" i="0" dirty="0">
              <a:solidFill>
                <a:schemeClr val="tx1"/>
              </a:solidFill>
              <a:latin typeface="+mn-lt"/>
            </a:endParaRPr>
          </a:p>
          <a:p>
            <a:endParaRPr lang="en-US" i="0" dirty="0">
              <a:solidFill>
                <a:schemeClr val="tx1"/>
              </a:solidFill>
              <a:latin typeface="+mn-lt"/>
            </a:endParaRPr>
          </a:p>
        </p:txBody>
      </p:sp>
      <p:pic>
        <p:nvPicPr>
          <p:cNvPr id="7" name="Picture 6" descr="Text&#10;&#10;Description automatically generated">
            <a:extLst>
              <a:ext uri="{FF2B5EF4-FFF2-40B4-BE49-F238E27FC236}">
                <a16:creationId xmlns:a16="http://schemas.microsoft.com/office/drawing/2014/main" id="{A2B48178-D01B-D2BE-DE62-15FF9D8900B9}"/>
              </a:ext>
            </a:extLst>
          </p:cNvPr>
          <p:cNvPicPr>
            <a:picLocks noChangeAspect="1"/>
          </p:cNvPicPr>
          <p:nvPr/>
        </p:nvPicPr>
        <p:blipFill>
          <a:blip r:embed="rId2"/>
          <a:stretch>
            <a:fillRect/>
          </a:stretch>
        </p:blipFill>
        <p:spPr>
          <a:xfrm>
            <a:off x="7543801" y="1903874"/>
            <a:ext cx="4038600" cy="4142155"/>
          </a:xfrm>
          <a:prstGeom prst="rect">
            <a:avLst/>
          </a:prstGeom>
        </p:spPr>
      </p:pic>
    </p:spTree>
    <p:extLst>
      <p:ext uri="{BB962C8B-B14F-4D97-AF65-F5344CB8AC3E}">
        <p14:creationId xmlns:p14="http://schemas.microsoft.com/office/powerpoint/2010/main" val="403070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8E628DA6-1215-F6C3-F11F-3D03A5B0981D}"/>
              </a:ext>
            </a:extLst>
          </p:cNvPr>
          <p:cNvSpPr>
            <a:spLocks noGrp="1"/>
          </p:cNvSpPr>
          <p:nvPr>
            <p:ph type="subTitle" idx="1"/>
          </p:nvPr>
        </p:nvSpPr>
        <p:spPr>
          <a:xfrm>
            <a:off x="1926771" y="827315"/>
            <a:ext cx="8795657" cy="5170714"/>
          </a:xfrm>
        </p:spPr>
        <p:txBody>
          <a:bodyPr>
            <a:normAutofit/>
          </a:bodyPr>
          <a:lstStyle/>
          <a:p>
            <a:pPr marL="285750" indent="-285750">
              <a:lnSpc>
                <a:spcPct val="90000"/>
              </a:lnSpc>
              <a:buFont typeface="Courier New" panose="02070309020205020404" pitchFamily="49" charset="0"/>
              <a:buChar char="o"/>
            </a:pPr>
            <a:r>
              <a:rPr lang="en-US" sz="1800" i="0" dirty="0" err="1">
                <a:solidFill>
                  <a:schemeClr val="bg1"/>
                </a:solidFill>
                <a:latin typeface="+mn-lt"/>
              </a:rPr>
              <a:t>USed</a:t>
            </a:r>
            <a:r>
              <a:rPr lang="en-US" sz="1800" i="0" dirty="0">
                <a:solidFill>
                  <a:schemeClr val="bg1"/>
                </a:solidFill>
                <a:latin typeface="+mn-lt"/>
              </a:rPr>
              <a:t> </a:t>
            </a:r>
            <a:r>
              <a:rPr lang="en-US" sz="1800" i="0" dirty="0" err="1">
                <a:solidFill>
                  <a:schemeClr val="bg1"/>
                </a:solidFill>
                <a:latin typeface="+mn-lt"/>
              </a:rPr>
              <a:t>RandomizedSeachCV</a:t>
            </a:r>
            <a:r>
              <a:rPr lang="en-US" sz="1800" i="0" dirty="0">
                <a:solidFill>
                  <a:schemeClr val="bg1"/>
                </a:solidFill>
                <a:latin typeface="+mn-lt"/>
              </a:rPr>
              <a:t> from </a:t>
            </a:r>
            <a:r>
              <a:rPr lang="en-US" sz="1800" i="0" dirty="0" err="1">
                <a:solidFill>
                  <a:schemeClr val="bg1"/>
                </a:solidFill>
                <a:latin typeface="+mn-lt"/>
              </a:rPr>
              <a:t>Sklearn</a:t>
            </a:r>
            <a:r>
              <a:rPr lang="en-US" sz="1800" i="0" dirty="0">
                <a:solidFill>
                  <a:schemeClr val="bg1"/>
                </a:solidFill>
                <a:latin typeface="+mn-lt"/>
              </a:rPr>
              <a:t> to </a:t>
            </a:r>
            <a:r>
              <a:rPr lang="en-US" sz="1800" b="0" i="0" dirty="0">
                <a:solidFill>
                  <a:schemeClr val="bg1"/>
                </a:solidFill>
                <a:effectLst/>
                <a:latin typeface="+mn-lt"/>
              </a:rPr>
              <a:t>search for best hyperparameters.</a:t>
            </a:r>
          </a:p>
          <a:p>
            <a:pPr marL="285750" indent="-285750">
              <a:lnSpc>
                <a:spcPct val="90000"/>
              </a:lnSpc>
              <a:buFont typeface="Courier New" panose="02070309020205020404" pitchFamily="49" charset="0"/>
              <a:buChar char="o"/>
            </a:pPr>
            <a:r>
              <a:rPr lang="en-US" sz="1800" b="0" i="0" dirty="0">
                <a:solidFill>
                  <a:schemeClr val="bg1"/>
                </a:solidFill>
                <a:effectLst/>
                <a:latin typeface="+mn-lt"/>
              </a:rPr>
              <a:t>Following hyperparameter grid was used:</a:t>
            </a:r>
          </a:p>
          <a:p>
            <a:pPr marL="285750" indent="-285750">
              <a:lnSpc>
                <a:spcPct val="90000"/>
              </a:lnSpc>
              <a:buFont typeface="Courier New" panose="02070309020205020404" pitchFamily="49" charset="0"/>
              <a:buChar char="o"/>
            </a:pPr>
            <a:r>
              <a:rPr lang="en-US" sz="1800" b="0" i="0" dirty="0">
                <a:solidFill>
                  <a:schemeClr val="bg1"/>
                </a:solidFill>
                <a:effectLst/>
                <a:latin typeface="+mn-lt"/>
                <a:cs typeface="Calibri" panose="020F0502020204030204" pitchFamily="34" charset="0"/>
              </a:rPr>
              <a:t> {'</a:t>
            </a:r>
            <a:r>
              <a:rPr lang="en-US" sz="1800" b="0" i="0" dirty="0" err="1">
                <a:solidFill>
                  <a:schemeClr val="bg1"/>
                </a:solidFill>
                <a:effectLst/>
                <a:latin typeface="+mn-lt"/>
                <a:cs typeface="Calibri" panose="020F0502020204030204" pitchFamily="34" charset="0"/>
              </a:rPr>
              <a:t>n_estimators</a:t>
            </a:r>
            <a:r>
              <a:rPr lang="en-US" sz="1800" b="0" i="0" dirty="0">
                <a:solidFill>
                  <a:schemeClr val="bg1"/>
                </a:solidFill>
                <a:effectLst/>
                <a:latin typeface="+mn-lt"/>
                <a:cs typeface="Calibri" panose="020F0502020204030204" pitchFamily="34" charset="0"/>
              </a:rPr>
              <a:t>': [100, 150, 200], </a:t>
            </a:r>
          </a:p>
          <a:p>
            <a:pPr>
              <a:lnSpc>
                <a:spcPct val="90000"/>
              </a:lnSpc>
            </a:pPr>
            <a:endParaRPr lang="en-US" sz="1800" b="0" i="0" dirty="0">
              <a:solidFill>
                <a:schemeClr val="bg1"/>
              </a:solidFill>
              <a:effectLst/>
              <a:latin typeface="+mn-lt"/>
              <a:cs typeface="Calibri" panose="020F0502020204030204" pitchFamily="34" charset="0"/>
            </a:endParaRPr>
          </a:p>
          <a:p>
            <a:pPr>
              <a:lnSpc>
                <a:spcPct val="90000"/>
              </a:lnSpc>
            </a:pPr>
            <a:r>
              <a:rPr lang="en-US" sz="1800" b="0" i="0" dirty="0">
                <a:solidFill>
                  <a:schemeClr val="bg1"/>
                </a:solidFill>
                <a:effectLst/>
                <a:latin typeface="+mn-lt"/>
                <a:cs typeface="Calibri" panose="020F0502020204030204" pitchFamily="34" charset="0"/>
              </a:rPr>
              <a:t>  '</a:t>
            </a:r>
            <a:r>
              <a:rPr lang="en-US" sz="1800" b="0" i="0" dirty="0" err="1">
                <a:solidFill>
                  <a:schemeClr val="bg1"/>
                </a:solidFill>
                <a:effectLst/>
                <a:latin typeface="+mn-lt"/>
                <a:cs typeface="Calibri" panose="020F0502020204030204" pitchFamily="34" charset="0"/>
              </a:rPr>
              <a:t>max_features</a:t>
            </a:r>
            <a:r>
              <a:rPr lang="en-US" sz="1800" b="0" i="0" dirty="0">
                <a:solidFill>
                  <a:schemeClr val="bg1"/>
                </a:solidFill>
                <a:effectLst/>
                <a:latin typeface="+mn-lt"/>
                <a:cs typeface="Calibri" panose="020F0502020204030204" pitchFamily="34" charset="0"/>
              </a:rPr>
              <a:t>': ['auto', 'sqrt'], </a:t>
            </a:r>
          </a:p>
          <a:p>
            <a:pPr>
              <a:lnSpc>
                <a:spcPct val="90000"/>
              </a:lnSpc>
            </a:pPr>
            <a:endParaRPr lang="en-US" sz="1800" b="0" i="0" dirty="0">
              <a:solidFill>
                <a:schemeClr val="bg1"/>
              </a:solidFill>
              <a:effectLst/>
              <a:latin typeface="+mn-lt"/>
              <a:cs typeface="Calibri" panose="020F0502020204030204" pitchFamily="34" charset="0"/>
            </a:endParaRPr>
          </a:p>
          <a:p>
            <a:pPr>
              <a:lnSpc>
                <a:spcPct val="90000"/>
              </a:lnSpc>
            </a:pPr>
            <a:r>
              <a:rPr lang="en-US" sz="1800" i="0" dirty="0">
                <a:solidFill>
                  <a:schemeClr val="bg1"/>
                </a:solidFill>
                <a:latin typeface="+mn-lt"/>
                <a:cs typeface="Calibri" panose="020F0502020204030204" pitchFamily="34" charset="0"/>
              </a:rPr>
              <a:t>         </a:t>
            </a:r>
            <a:r>
              <a:rPr lang="en-US" sz="1800" b="0" i="0" dirty="0">
                <a:solidFill>
                  <a:schemeClr val="bg1"/>
                </a:solidFill>
                <a:effectLst/>
                <a:latin typeface="+mn-lt"/>
                <a:cs typeface="Calibri" panose="020F0502020204030204" pitchFamily="34" charset="0"/>
              </a:rPr>
              <a:t> '</a:t>
            </a:r>
            <a:r>
              <a:rPr lang="en-US" sz="1800" b="0" i="0" dirty="0" err="1">
                <a:solidFill>
                  <a:schemeClr val="bg1"/>
                </a:solidFill>
                <a:effectLst/>
                <a:latin typeface="+mn-lt"/>
                <a:cs typeface="Calibri" panose="020F0502020204030204" pitchFamily="34" charset="0"/>
              </a:rPr>
              <a:t>max_depth</a:t>
            </a:r>
            <a:r>
              <a:rPr lang="en-US" sz="1800" b="0" i="0" dirty="0">
                <a:solidFill>
                  <a:schemeClr val="bg1"/>
                </a:solidFill>
                <a:effectLst/>
                <a:latin typeface="+mn-lt"/>
                <a:cs typeface="Calibri" panose="020F0502020204030204" pitchFamily="34" charset="0"/>
              </a:rPr>
              <a:t>': [10, 20, 30, 40, None], </a:t>
            </a:r>
          </a:p>
          <a:p>
            <a:pPr>
              <a:lnSpc>
                <a:spcPct val="90000"/>
              </a:lnSpc>
            </a:pPr>
            <a:endParaRPr lang="en-US" sz="1800" b="0" i="0" dirty="0">
              <a:solidFill>
                <a:schemeClr val="bg1"/>
              </a:solidFill>
              <a:effectLst/>
              <a:latin typeface="+mn-lt"/>
              <a:cs typeface="Calibri" panose="020F0502020204030204" pitchFamily="34" charset="0"/>
            </a:endParaRPr>
          </a:p>
          <a:p>
            <a:pPr>
              <a:lnSpc>
                <a:spcPct val="90000"/>
              </a:lnSpc>
            </a:pPr>
            <a:r>
              <a:rPr lang="en-US" sz="1800" b="0" i="0" dirty="0">
                <a:solidFill>
                  <a:schemeClr val="bg1"/>
                </a:solidFill>
                <a:effectLst/>
                <a:latin typeface="+mn-lt"/>
                <a:cs typeface="Calibri" panose="020F0502020204030204" pitchFamily="34" charset="0"/>
              </a:rPr>
              <a:t> '</a:t>
            </a:r>
            <a:r>
              <a:rPr lang="en-US" sz="1800" b="0" i="0" dirty="0" err="1">
                <a:solidFill>
                  <a:schemeClr val="bg1"/>
                </a:solidFill>
                <a:effectLst/>
                <a:latin typeface="+mn-lt"/>
                <a:cs typeface="Calibri" panose="020F0502020204030204" pitchFamily="34" charset="0"/>
              </a:rPr>
              <a:t>min_samples_split</a:t>
            </a:r>
            <a:r>
              <a:rPr lang="en-US" sz="1800" b="0" i="0" dirty="0">
                <a:solidFill>
                  <a:schemeClr val="bg1"/>
                </a:solidFill>
                <a:effectLst/>
                <a:latin typeface="+mn-lt"/>
                <a:cs typeface="Calibri" panose="020F0502020204030204" pitchFamily="34" charset="0"/>
              </a:rPr>
              <a:t>': [2, 5, 10], </a:t>
            </a:r>
          </a:p>
          <a:p>
            <a:pPr>
              <a:lnSpc>
                <a:spcPct val="90000"/>
              </a:lnSpc>
            </a:pPr>
            <a:endParaRPr lang="en-US" sz="1800" i="0" dirty="0">
              <a:solidFill>
                <a:schemeClr val="bg1"/>
              </a:solidFill>
              <a:latin typeface="+mn-lt"/>
              <a:cs typeface="Calibri" panose="020F0502020204030204" pitchFamily="34" charset="0"/>
            </a:endParaRPr>
          </a:p>
          <a:p>
            <a:pPr>
              <a:lnSpc>
                <a:spcPct val="90000"/>
              </a:lnSpc>
            </a:pPr>
            <a:r>
              <a:rPr lang="en-US" sz="1800" b="0" i="0" dirty="0">
                <a:solidFill>
                  <a:schemeClr val="bg1"/>
                </a:solidFill>
                <a:effectLst/>
                <a:latin typeface="+mn-lt"/>
                <a:cs typeface="Calibri" panose="020F0502020204030204" pitchFamily="34" charset="0"/>
              </a:rPr>
              <a:t> '</a:t>
            </a:r>
            <a:r>
              <a:rPr lang="en-US" sz="1800" b="0" i="0" dirty="0" err="1">
                <a:solidFill>
                  <a:schemeClr val="bg1"/>
                </a:solidFill>
                <a:effectLst/>
                <a:latin typeface="+mn-lt"/>
                <a:cs typeface="Calibri" panose="020F0502020204030204" pitchFamily="34" charset="0"/>
              </a:rPr>
              <a:t>min_samples_leaf</a:t>
            </a:r>
            <a:r>
              <a:rPr lang="en-US" sz="1800" b="0" i="0" dirty="0">
                <a:solidFill>
                  <a:schemeClr val="bg1"/>
                </a:solidFill>
                <a:effectLst/>
                <a:latin typeface="+mn-lt"/>
                <a:cs typeface="Calibri" panose="020F0502020204030204" pitchFamily="34" charset="0"/>
              </a:rPr>
              <a:t>': [1, 2, 4], </a:t>
            </a:r>
          </a:p>
          <a:p>
            <a:pPr>
              <a:lnSpc>
                <a:spcPct val="90000"/>
              </a:lnSpc>
            </a:pPr>
            <a:endParaRPr lang="en-US" sz="1800" i="0" dirty="0">
              <a:solidFill>
                <a:schemeClr val="bg1"/>
              </a:solidFill>
              <a:latin typeface="+mn-lt"/>
              <a:cs typeface="Calibri" panose="020F0502020204030204" pitchFamily="34" charset="0"/>
            </a:endParaRPr>
          </a:p>
          <a:p>
            <a:pPr>
              <a:lnSpc>
                <a:spcPct val="90000"/>
              </a:lnSpc>
            </a:pPr>
            <a:r>
              <a:rPr lang="en-US" sz="1800" b="0" i="0" dirty="0">
                <a:solidFill>
                  <a:schemeClr val="bg1"/>
                </a:solidFill>
                <a:effectLst/>
                <a:latin typeface="+mn-lt"/>
                <a:cs typeface="Calibri" panose="020F0502020204030204" pitchFamily="34" charset="0"/>
              </a:rPr>
              <a:t> 'bootstrap': [True, False]}</a:t>
            </a:r>
          </a:p>
          <a:p>
            <a:pPr lvl="2">
              <a:lnSpc>
                <a:spcPct val="90000"/>
              </a:lnSpc>
            </a:pPr>
            <a:endParaRPr lang="en-US" sz="700" b="0" i="0" dirty="0">
              <a:solidFill>
                <a:schemeClr val="bg1"/>
              </a:solidFill>
              <a:effectLst/>
              <a:latin typeface="+mn-lt"/>
            </a:endParaRPr>
          </a:p>
          <a:p>
            <a:pPr>
              <a:lnSpc>
                <a:spcPct val="90000"/>
              </a:lnSpc>
            </a:pPr>
            <a:endParaRPr lang="en-US" sz="700" i="0" dirty="0">
              <a:solidFill>
                <a:schemeClr val="bg1"/>
              </a:solidFill>
              <a:latin typeface="+mn-lt"/>
            </a:endParaRPr>
          </a:p>
        </p:txBody>
      </p:sp>
    </p:spTree>
    <p:extLst>
      <p:ext uri="{BB962C8B-B14F-4D97-AF65-F5344CB8AC3E}">
        <p14:creationId xmlns:p14="http://schemas.microsoft.com/office/powerpoint/2010/main" val="1800198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79279E85-519A-8507-CCB2-8695201E721D}"/>
              </a:ext>
            </a:extLst>
          </p:cNvPr>
          <p:cNvSpPr>
            <a:spLocks noGrp="1"/>
          </p:cNvSpPr>
          <p:nvPr>
            <p:ph type="subTitle" idx="1"/>
          </p:nvPr>
        </p:nvSpPr>
        <p:spPr>
          <a:xfrm>
            <a:off x="804863" y="217488"/>
            <a:ext cx="9504362" cy="5954712"/>
          </a:xfrm>
        </p:spPr>
        <p:txBody>
          <a:bodyPr>
            <a:normAutofit/>
          </a:bodyPr>
          <a:lstStyle/>
          <a:p>
            <a:pPr marL="285750" indent="-285750" algn="l">
              <a:buFont typeface="Courier New" panose="02070309020205020404" pitchFamily="49" charset="0"/>
              <a:buChar char="o"/>
            </a:pPr>
            <a:r>
              <a:rPr lang="en-US" sz="1800" i="0" dirty="0">
                <a:latin typeface="+mn-lt"/>
              </a:rPr>
              <a:t>Performed Random search  of parameters, using K fold cross validation</a:t>
            </a:r>
          </a:p>
          <a:p>
            <a:pPr marL="285750" indent="-285750" algn="l">
              <a:buFont typeface="Courier New" panose="02070309020205020404" pitchFamily="49" charset="0"/>
              <a:buChar char="o"/>
            </a:pPr>
            <a:r>
              <a:rPr lang="en-US" sz="1800" i="0" dirty="0">
                <a:latin typeface="+mn-lt"/>
              </a:rPr>
              <a:t>Predicted with the best fit model.</a:t>
            </a:r>
          </a:p>
          <a:p>
            <a:pPr marL="285750" indent="-285750" algn="l">
              <a:buFont typeface="Courier New" panose="02070309020205020404" pitchFamily="49" charset="0"/>
              <a:buChar char="o"/>
            </a:pPr>
            <a:r>
              <a:rPr lang="en-US" sz="1800" i="0" dirty="0">
                <a:latin typeface="+mn-lt"/>
              </a:rPr>
              <a:t>Results:</a:t>
            </a:r>
          </a:p>
          <a:p>
            <a:pPr algn="l"/>
            <a:r>
              <a:rPr lang="en-US" sz="1800" i="0" dirty="0">
                <a:latin typeface="+mn-lt"/>
              </a:rPr>
              <a:t>            Accuracy of resulting Random Forest Model: 88.84%</a:t>
            </a:r>
          </a:p>
          <a:p>
            <a:pPr algn="l"/>
            <a:endParaRPr lang="en-US" sz="1800" i="0" dirty="0">
              <a:latin typeface="+mn-lt"/>
            </a:endParaRPr>
          </a:p>
          <a:p>
            <a:endParaRPr lang="en-US" sz="1800" i="0" dirty="0">
              <a:latin typeface="+mn-lt"/>
            </a:endParaRPr>
          </a:p>
        </p:txBody>
      </p:sp>
      <p:pic>
        <p:nvPicPr>
          <p:cNvPr id="12" name="Picture 11" descr="Chart, treemap chart&#10;&#10;Description automatically generated">
            <a:extLst>
              <a:ext uri="{FF2B5EF4-FFF2-40B4-BE49-F238E27FC236}">
                <a16:creationId xmlns:a16="http://schemas.microsoft.com/office/drawing/2014/main" id="{6EEEA58E-96E8-4742-245E-8A7CEA2FB033}"/>
              </a:ext>
            </a:extLst>
          </p:cNvPr>
          <p:cNvPicPr>
            <a:picLocks noChangeAspect="1"/>
          </p:cNvPicPr>
          <p:nvPr/>
        </p:nvPicPr>
        <p:blipFill>
          <a:blip r:embed="rId2"/>
          <a:stretch>
            <a:fillRect/>
          </a:stretch>
        </p:blipFill>
        <p:spPr>
          <a:xfrm>
            <a:off x="3975823" y="1930399"/>
            <a:ext cx="4746083" cy="3943928"/>
          </a:xfrm>
          <a:prstGeom prst="rect">
            <a:avLst/>
          </a:prstGeom>
        </p:spPr>
      </p:pic>
    </p:spTree>
    <p:extLst>
      <p:ext uri="{BB962C8B-B14F-4D97-AF65-F5344CB8AC3E}">
        <p14:creationId xmlns:p14="http://schemas.microsoft.com/office/powerpoint/2010/main" val="202439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59B73-8633-6908-763E-33B08AE8D2EE}"/>
              </a:ext>
            </a:extLst>
          </p:cNvPr>
          <p:cNvSpPr>
            <a:spLocks noGrp="1"/>
          </p:cNvSpPr>
          <p:nvPr>
            <p:ph type="ctrTitle"/>
          </p:nvPr>
        </p:nvSpPr>
        <p:spPr>
          <a:xfrm>
            <a:off x="797442" y="1371600"/>
            <a:ext cx="3870251" cy="4114800"/>
          </a:xfrm>
        </p:spPr>
        <p:txBody>
          <a:bodyPr vert="horz" lIns="91440" tIns="45720" rIns="91440" bIns="45720" rtlCol="0" anchor="ctr">
            <a:normAutofit/>
          </a:bodyPr>
          <a:lstStyle/>
          <a:p>
            <a:r>
              <a:rPr lang="en-US" sz="3200">
                <a:solidFill>
                  <a:schemeClr val="bg1"/>
                </a:solidFill>
              </a:rPr>
              <a:t>The DAtaset</a:t>
            </a:r>
          </a:p>
        </p:txBody>
      </p:sp>
      <p:sp>
        <p:nvSpPr>
          <p:cNvPr id="3" name="Subtitle 2">
            <a:extLst>
              <a:ext uri="{FF2B5EF4-FFF2-40B4-BE49-F238E27FC236}">
                <a16:creationId xmlns:a16="http://schemas.microsoft.com/office/drawing/2014/main" id="{EC27749C-DF80-A16A-824B-8CA7E8F8C898}"/>
              </a:ext>
            </a:extLst>
          </p:cNvPr>
          <p:cNvSpPr>
            <a:spLocks noGrp="1"/>
          </p:cNvSpPr>
          <p:nvPr>
            <p:ph type="subTitle" idx="1"/>
          </p:nvPr>
        </p:nvSpPr>
        <p:spPr>
          <a:xfrm>
            <a:off x="5954486" y="337458"/>
            <a:ext cx="5568359" cy="6004864"/>
          </a:xfrm>
        </p:spPr>
        <p:txBody>
          <a:bodyPr vert="horz" lIns="91440" tIns="45720" rIns="91440" bIns="45720" rtlCol="0" anchor="ctr">
            <a:normAutofit lnSpcReduction="10000"/>
          </a:bodyPr>
          <a:lstStyle/>
          <a:p>
            <a:pPr marL="457200" lvl="0" indent="-228600" algn="l">
              <a:lnSpc>
                <a:spcPct val="90000"/>
              </a:lnSpc>
              <a:spcBef>
                <a:spcPts val="0"/>
              </a:spcBef>
              <a:spcAft>
                <a:spcPts val="0"/>
              </a:spcAft>
              <a:buFont typeface="Arial" panose="020B0604020202020204" pitchFamily="34" charset="0"/>
              <a:buChar char="•"/>
            </a:pPr>
            <a:r>
              <a:rPr lang="en-US" sz="1800" i="0" dirty="0"/>
              <a:t>We will use this UCI dataset. The dataset represents 10 years (1999-2008) of clinical care at 130 US hospitals and integrated delivery networks. It includes over 50 features representing patient and hospital outcomes. Information was extracted from the database for encounters that satisfied the following criteria. </a:t>
            </a:r>
          </a:p>
          <a:p>
            <a:pPr marL="914400" lvl="1" indent="-228600" algn="l">
              <a:lnSpc>
                <a:spcPct val="90000"/>
              </a:lnSpc>
              <a:spcBef>
                <a:spcPts val="0"/>
              </a:spcBef>
              <a:spcAft>
                <a:spcPts val="0"/>
              </a:spcAft>
              <a:buFont typeface="Arial" panose="020B0604020202020204" pitchFamily="34" charset="0"/>
              <a:buChar char="•"/>
            </a:pPr>
            <a:r>
              <a:rPr lang="en-US" sz="1800" dirty="0"/>
              <a:t>It is an inpatient encounter (a hospital admission).</a:t>
            </a:r>
          </a:p>
          <a:p>
            <a:pPr marL="914400" lvl="1" indent="-228600" algn="l">
              <a:lnSpc>
                <a:spcPct val="90000"/>
              </a:lnSpc>
              <a:spcBef>
                <a:spcPts val="0"/>
              </a:spcBef>
              <a:spcAft>
                <a:spcPts val="0"/>
              </a:spcAft>
              <a:buFont typeface="Arial" panose="020B0604020202020204" pitchFamily="34" charset="0"/>
              <a:buChar char="•"/>
            </a:pPr>
            <a:r>
              <a:rPr lang="en-US" sz="1800" dirty="0"/>
              <a:t>It is a diabetic encounter, that is, one during which any kind of diabetes was entered into the system as a diagnosis.</a:t>
            </a:r>
          </a:p>
          <a:p>
            <a:pPr marL="914400" lvl="1" indent="-228600" algn="l">
              <a:lnSpc>
                <a:spcPct val="90000"/>
              </a:lnSpc>
              <a:spcBef>
                <a:spcPts val="0"/>
              </a:spcBef>
              <a:spcAft>
                <a:spcPts val="0"/>
              </a:spcAft>
              <a:buFont typeface="Arial" panose="020B0604020202020204" pitchFamily="34" charset="0"/>
              <a:buChar char="•"/>
            </a:pPr>
            <a:r>
              <a:rPr lang="en-US" sz="1800" dirty="0"/>
              <a:t>The length of stay was at least 1 day and at most 14 days.</a:t>
            </a:r>
          </a:p>
          <a:p>
            <a:pPr marL="914400" lvl="1" indent="-228600" algn="l">
              <a:lnSpc>
                <a:spcPct val="90000"/>
              </a:lnSpc>
              <a:spcBef>
                <a:spcPts val="0"/>
              </a:spcBef>
              <a:spcAft>
                <a:spcPts val="0"/>
              </a:spcAft>
              <a:buFont typeface="Arial" panose="020B0604020202020204" pitchFamily="34" charset="0"/>
              <a:buChar char="•"/>
            </a:pPr>
            <a:r>
              <a:rPr lang="en-US" sz="1800" dirty="0"/>
              <a:t>Laboratory tests were performed during the encounter.</a:t>
            </a:r>
          </a:p>
          <a:p>
            <a:pPr marL="914400" lvl="1" indent="-228600" algn="l">
              <a:lnSpc>
                <a:spcPct val="90000"/>
              </a:lnSpc>
              <a:spcBef>
                <a:spcPts val="0"/>
              </a:spcBef>
              <a:spcAft>
                <a:spcPts val="0"/>
              </a:spcAft>
              <a:buFont typeface="Arial" panose="020B0604020202020204" pitchFamily="34" charset="0"/>
              <a:buChar char="•"/>
            </a:pPr>
            <a:r>
              <a:rPr lang="en-US" sz="1800" dirty="0"/>
              <a:t>Medications were administered during the encounter. </a:t>
            </a:r>
          </a:p>
          <a:p>
            <a:pPr marL="457200" lvl="0" indent="-228600" algn="l">
              <a:lnSpc>
                <a:spcPct val="90000"/>
              </a:lnSpc>
              <a:spcBef>
                <a:spcPts val="0"/>
              </a:spcBef>
              <a:spcAft>
                <a:spcPts val="0"/>
              </a:spcAft>
              <a:buFont typeface="Arial" panose="020B0604020202020204" pitchFamily="34" charset="0"/>
              <a:buChar char="•"/>
            </a:pPr>
            <a:r>
              <a:rPr lang="en-US" sz="1800" i="0" dirty="0"/>
              <a:t>The data contains such attributes as patient number, race, gender, age, admission type, time in hospital, medical specialty of admitting physician, number of lab test performed, HbA1c test result, diagnosis, number of medications, diabetic medications, number of outpatient, inpatient, and emergency visits in the year before the hospitalization, etc. </a:t>
            </a:r>
            <a:endParaRPr lang="en-US" sz="1800" i="0" dirty="0">
              <a:effectLst/>
            </a:endParaRPr>
          </a:p>
          <a:p>
            <a:pPr indent="-228600" algn="l">
              <a:lnSpc>
                <a:spcPct val="9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405028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EE194-589F-94CF-5D57-1090C46234EE}"/>
              </a:ext>
            </a:extLst>
          </p:cNvPr>
          <p:cNvSpPr>
            <a:spLocks noGrp="1"/>
          </p:cNvSpPr>
          <p:nvPr>
            <p:ph type="ctrTitle"/>
          </p:nvPr>
        </p:nvSpPr>
        <p:spPr>
          <a:xfrm>
            <a:off x="1181686" y="1371600"/>
            <a:ext cx="3048734" cy="4114800"/>
          </a:xfrm>
        </p:spPr>
        <p:txBody>
          <a:bodyPr vert="horz" lIns="91440" tIns="45720" rIns="91440" bIns="45720" rtlCol="0" anchor="ctr">
            <a:normAutofit/>
          </a:bodyPr>
          <a:lstStyle/>
          <a:p>
            <a:r>
              <a:rPr lang="en-US" sz="3200" kern="1200" cap="all" spc="300" baseline="0" dirty="0">
                <a:solidFill>
                  <a:schemeClr val="tx2"/>
                </a:solidFill>
                <a:latin typeface="+mj-lt"/>
                <a:ea typeface="+mj-ea"/>
                <a:cs typeface="+mj-cs"/>
              </a:rPr>
              <a:t>Exploring the data</a:t>
            </a:r>
          </a:p>
        </p:txBody>
      </p:sp>
      <p:pic>
        <p:nvPicPr>
          <p:cNvPr id="12" name="Video 11">
            <a:extLst>
              <a:ext uri="{FF2B5EF4-FFF2-40B4-BE49-F238E27FC236}">
                <a16:creationId xmlns:a16="http://schemas.microsoft.com/office/drawing/2014/main" id="{89D5F639-D003-15ED-A6BA-8D48F8F1AA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096000" y="500743"/>
            <a:ext cx="4453871" cy="2498187"/>
          </a:xfrm>
          <a:prstGeom prst="rect">
            <a:avLst/>
          </a:prstGeom>
        </p:spPr>
      </p:pic>
      <p:sp>
        <p:nvSpPr>
          <p:cNvPr id="3" name="Subtitle 2">
            <a:extLst>
              <a:ext uri="{FF2B5EF4-FFF2-40B4-BE49-F238E27FC236}">
                <a16:creationId xmlns:a16="http://schemas.microsoft.com/office/drawing/2014/main" id="{313E7920-4042-0E7E-4265-70EF5351DDF6}"/>
              </a:ext>
            </a:extLst>
          </p:cNvPr>
          <p:cNvSpPr>
            <a:spLocks noGrp="1"/>
          </p:cNvSpPr>
          <p:nvPr>
            <p:ph type="subTitle" idx="1"/>
          </p:nvPr>
        </p:nvSpPr>
        <p:spPr>
          <a:xfrm>
            <a:off x="5410200" y="3320144"/>
            <a:ext cx="6083272" cy="2902466"/>
          </a:xfrm>
        </p:spPr>
        <p:txBody>
          <a:bodyPr vert="horz" lIns="91440" tIns="45720" rIns="91440" bIns="45720" rtlCol="0">
            <a:normAutofit fontScale="62500" lnSpcReduction="20000"/>
          </a:bodyPr>
          <a:lstStyle/>
          <a:p>
            <a:pPr marL="0" lvl="0" indent="-228600" algn="l">
              <a:lnSpc>
                <a:spcPct val="90000"/>
              </a:lnSpc>
              <a:spcBef>
                <a:spcPts val="0"/>
              </a:spcBef>
              <a:spcAft>
                <a:spcPts val="0"/>
              </a:spcAft>
              <a:buFont typeface="Arial" panose="020B0604020202020204" pitchFamily="34" charset="0"/>
              <a:buChar char="•"/>
            </a:pPr>
            <a:r>
              <a:rPr lang="en-US" sz="1800" b="1" i="0" dirty="0"/>
              <a:t>Basic Data Information:</a:t>
            </a:r>
          </a:p>
          <a:p>
            <a:pPr marL="342900" indent="-228600" algn="l">
              <a:lnSpc>
                <a:spcPct val="90000"/>
              </a:lnSpc>
              <a:buFont typeface="Arial" panose="020B0604020202020204" pitchFamily="34" charset="0"/>
              <a:buChar char="•"/>
            </a:pPr>
            <a:r>
              <a:rPr lang="en-US" sz="1800" b="1" i="0" dirty="0">
                <a:effectLst/>
              </a:rPr>
              <a:t>The Train Dataset contains 76324 rows while the Test Dataset contains 25442 rows.</a:t>
            </a:r>
          </a:p>
          <a:p>
            <a:pPr marL="342900" indent="-228600" algn="l">
              <a:lnSpc>
                <a:spcPct val="90000"/>
              </a:lnSpc>
              <a:buFont typeface="Arial" panose="020B0604020202020204" pitchFamily="34" charset="0"/>
              <a:buChar char="•"/>
            </a:pPr>
            <a:r>
              <a:rPr lang="en-US" sz="1800" b="1" i="0" dirty="0">
                <a:effectLst/>
              </a:rPr>
              <a:t>Number of Feature columns: 50</a:t>
            </a:r>
          </a:p>
          <a:p>
            <a:pPr marL="342900" indent="-228600" algn="l">
              <a:lnSpc>
                <a:spcPct val="90000"/>
              </a:lnSpc>
              <a:buFont typeface="Arial" panose="020B0604020202020204" pitchFamily="34" charset="0"/>
              <a:buChar char="•"/>
            </a:pPr>
            <a:r>
              <a:rPr lang="en-US" sz="1800" b="1" i="0" dirty="0">
                <a:effectLst/>
              </a:rPr>
              <a:t>Number of Target column = 1</a:t>
            </a:r>
          </a:p>
          <a:p>
            <a:pPr marL="342900" indent="-228600" algn="l">
              <a:lnSpc>
                <a:spcPct val="90000"/>
              </a:lnSpc>
              <a:buFont typeface="Arial" panose="020B0604020202020204" pitchFamily="34" charset="0"/>
              <a:buChar char="•"/>
            </a:pPr>
            <a:r>
              <a:rPr lang="en-US" sz="1800" b="1" i="0" dirty="0"/>
              <a:t>Number of numeric columns: 13</a:t>
            </a:r>
          </a:p>
          <a:p>
            <a:pPr marL="342900" indent="-228600" algn="l">
              <a:lnSpc>
                <a:spcPct val="90000"/>
              </a:lnSpc>
              <a:buFont typeface="Arial" panose="020B0604020202020204" pitchFamily="34" charset="0"/>
              <a:buChar char="•"/>
            </a:pPr>
            <a:r>
              <a:rPr lang="en-US" sz="1800" b="1" i="0" dirty="0"/>
              <a:t>Number of categorical columns: 37</a:t>
            </a:r>
          </a:p>
          <a:p>
            <a:pPr marL="0" lvl="0" indent="-228600" algn="l">
              <a:lnSpc>
                <a:spcPct val="90000"/>
              </a:lnSpc>
              <a:spcBef>
                <a:spcPts val="1200"/>
              </a:spcBef>
              <a:spcAft>
                <a:spcPts val="0"/>
              </a:spcAft>
              <a:buFont typeface="Arial" panose="020B0604020202020204" pitchFamily="34" charset="0"/>
              <a:buChar char="•"/>
            </a:pPr>
            <a:r>
              <a:rPr lang="en-US" sz="1800" b="1" i="0" dirty="0"/>
              <a:t>Target Column:</a:t>
            </a:r>
          </a:p>
          <a:p>
            <a:pPr marL="342900" lvl="0" indent="-228600" algn="l">
              <a:lnSpc>
                <a:spcPct val="90000"/>
              </a:lnSpc>
              <a:spcBef>
                <a:spcPts val="1200"/>
              </a:spcBef>
              <a:spcAft>
                <a:spcPts val="0"/>
              </a:spcAft>
              <a:buFont typeface="Arial" panose="020B0604020202020204" pitchFamily="34" charset="0"/>
              <a:buChar char="•"/>
            </a:pPr>
            <a:r>
              <a:rPr lang="en-US" sz="1800" b="1" i="0" dirty="0">
                <a:effectLst/>
              </a:rPr>
              <a:t>We converted the target column from multivariate to Bivariate by grouping category ’</a:t>
            </a:r>
            <a:r>
              <a:rPr lang="en-US" sz="1800" b="1" dirty="0"/>
              <a:t>No’</a:t>
            </a:r>
            <a:r>
              <a:rPr lang="en-US" sz="1800" b="1" i="0" dirty="0">
                <a:effectLst/>
              </a:rPr>
              <a:t> and category ’</a:t>
            </a:r>
            <a:r>
              <a:rPr lang="en-US" sz="1800" b="1" dirty="0"/>
              <a:t>&gt;30’</a:t>
            </a:r>
            <a:r>
              <a:rPr lang="en-US" sz="1800" b="1" i="0" dirty="0">
                <a:effectLst/>
              </a:rPr>
              <a:t> together as “other” and ’</a:t>
            </a:r>
            <a:r>
              <a:rPr lang="en-US" sz="1800" b="1" dirty="0"/>
              <a:t>&lt;30’</a:t>
            </a:r>
            <a:r>
              <a:rPr lang="en-US" sz="1800" b="1" i="0" dirty="0">
                <a:effectLst/>
              </a:rPr>
              <a:t>  was considered as a seperate category.</a:t>
            </a:r>
          </a:p>
          <a:p>
            <a:pPr marL="342900" indent="-228600" algn="l">
              <a:lnSpc>
                <a:spcPct val="90000"/>
              </a:lnSpc>
              <a:spcBef>
                <a:spcPts val="1200"/>
              </a:spcBef>
              <a:buFont typeface="Arial" panose="020B0604020202020204" pitchFamily="34" charset="0"/>
              <a:buChar char="•"/>
            </a:pPr>
            <a:r>
              <a:rPr lang="en-US" sz="1800" b="1" i="0" dirty="0"/>
              <a:t>The number of readmitted cases before 30 days were 11357 whereas the number of not admitted or readmitted after 30 days were 90409.</a:t>
            </a:r>
            <a:endParaRPr lang="en-US" sz="1800" b="1" i="0" dirty="0">
              <a:sym typeface="Courier New"/>
            </a:endParaRPr>
          </a:p>
          <a:p>
            <a:pPr marL="342900" lvl="0" indent="-228600" algn="l">
              <a:lnSpc>
                <a:spcPct val="90000"/>
              </a:lnSpc>
              <a:spcBef>
                <a:spcPts val="1200"/>
              </a:spcBef>
              <a:spcAft>
                <a:spcPts val="0"/>
              </a:spcAft>
              <a:buFont typeface="Arial" panose="020B0604020202020204" pitchFamily="34" charset="0"/>
              <a:buChar char="•"/>
            </a:pPr>
            <a:endParaRPr lang="en-US" sz="800" b="0" i="0" dirty="0">
              <a:effectLst/>
            </a:endParaRPr>
          </a:p>
          <a:p>
            <a:pPr marL="342900" lvl="0" indent="-228600" algn="l">
              <a:lnSpc>
                <a:spcPct val="90000"/>
              </a:lnSpc>
              <a:spcBef>
                <a:spcPts val="1200"/>
              </a:spcBef>
              <a:spcAft>
                <a:spcPts val="0"/>
              </a:spcAft>
              <a:buFont typeface="Arial" panose="020B0604020202020204" pitchFamily="34" charset="0"/>
              <a:buChar char="•"/>
            </a:pPr>
            <a:endParaRPr lang="en-US" sz="800" i="0" dirty="0"/>
          </a:p>
          <a:p>
            <a:pPr indent="-228600" algn="l">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10061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F7C09B-DBA8-4350-A63F-29BFFD234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D36A4C-72B1-4E93-8EA9-AA4426978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7C9CA-CA2C-B204-B2A0-36069D5CE95F}"/>
              </a:ext>
            </a:extLst>
          </p:cNvPr>
          <p:cNvSpPr>
            <a:spLocks noGrp="1"/>
          </p:cNvSpPr>
          <p:nvPr>
            <p:ph type="ctrTitle"/>
          </p:nvPr>
        </p:nvSpPr>
        <p:spPr>
          <a:xfrm>
            <a:off x="1631852" y="819444"/>
            <a:ext cx="4038600" cy="1697333"/>
          </a:xfrm>
        </p:spPr>
        <p:txBody>
          <a:bodyPr>
            <a:normAutofit/>
          </a:bodyPr>
          <a:lstStyle/>
          <a:p>
            <a:r>
              <a:rPr lang="en-US" sz="2500" b="1" dirty="0">
                <a:solidFill>
                  <a:schemeClr val="bg2"/>
                </a:solidFill>
              </a:rPr>
              <a:t>Univariate analysis</a:t>
            </a:r>
            <a:br>
              <a:rPr lang="en-US" sz="2500" b="1" dirty="0">
                <a:solidFill>
                  <a:schemeClr val="bg2"/>
                </a:solidFill>
              </a:rPr>
            </a:br>
            <a:r>
              <a:rPr lang="en-US" sz="2500" b="1" dirty="0">
                <a:solidFill>
                  <a:schemeClr val="bg2"/>
                </a:solidFill>
              </a:rPr>
              <a:t>of Numeric columns</a:t>
            </a:r>
          </a:p>
        </p:txBody>
      </p:sp>
      <p:sp>
        <p:nvSpPr>
          <p:cNvPr id="3" name="Subtitle 2">
            <a:extLst>
              <a:ext uri="{FF2B5EF4-FFF2-40B4-BE49-F238E27FC236}">
                <a16:creationId xmlns:a16="http://schemas.microsoft.com/office/drawing/2014/main" id="{2032E3B6-BF59-19E2-85E7-7984D5B767C7}"/>
              </a:ext>
            </a:extLst>
          </p:cNvPr>
          <p:cNvSpPr>
            <a:spLocks noGrp="1"/>
          </p:cNvSpPr>
          <p:nvPr>
            <p:ph type="subTitle" idx="1"/>
          </p:nvPr>
        </p:nvSpPr>
        <p:spPr>
          <a:xfrm>
            <a:off x="1371600" y="4114800"/>
            <a:ext cx="4038600" cy="2057400"/>
          </a:xfrm>
        </p:spPr>
        <p:txBody>
          <a:bodyPr>
            <a:normAutofit/>
          </a:bodyPr>
          <a:lstStyle/>
          <a:p>
            <a:r>
              <a:rPr lang="en-US" i="0" dirty="0">
                <a:solidFill>
                  <a:schemeClr val="bg1"/>
                </a:solidFill>
                <a:latin typeface="+mn-lt"/>
              </a:rPr>
              <a:t> </a:t>
            </a:r>
          </a:p>
        </p:txBody>
      </p:sp>
      <p:pic>
        <p:nvPicPr>
          <p:cNvPr id="9" name="Picture 8" descr="Chart, histogram&#10;&#10;Description automatically generated">
            <a:extLst>
              <a:ext uri="{FF2B5EF4-FFF2-40B4-BE49-F238E27FC236}">
                <a16:creationId xmlns:a16="http://schemas.microsoft.com/office/drawing/2014/main" id="{0E875A3D-EFD3-02CB-379A-3FE0C2A43876}"/>
              </a:ext>
            </a:extLst>
          </p:cNvPr>
          <p:cNvPicPr>
            <a:picLocks noChangeAspect="1"/>
          </p:cNvPicPr>
          <p:nvPr/>
        </p:nvPicPr>
        <p:blipFill>
          <a:blip r:embed="rId3"/>
          <a:stretch>
            <a:fillRect/>
          </a:stretch>
        </p:blipFill>
        <p:spPr>
          <a:xfrm>
            <a:off x="7038109" y="1925781"/>
            <a:ext cx="5160471" cy="2755167"/>
          </a:xfrm>
          <a:prstGeom prst="rect">
            <a:avLst/>
          </a:prstGeom>
        </p:spPr>
      </p:pic>
      <p:sp>
        <p:nvSpPr>
          <p:cNvPr id="6" name="Rectangle 5"/>
          <p:cNvSpPr/>
          <p:nvPr/>
        </p:nvSpPr>
        <p:spPr>
          <a:xfrm>
            <a:off x="7134200" y="316559"/>
            <a:ext cx="3457303" cy="1384995"/>
          </a:xfrm>
          <a:prstGeom prst="rect">
            <a:avLst/>
          </a:prstGeom>
        </p:spPr>
        <p:txBody>
          <a:bodyPr wrap="square">
            <a:spAutoFit/>
          </a:bodyPr>
          <a:lstStyle/>
          <a:p>
            <a:r>
              <a:rPr lang="en-US" sz="1200" b="1" dirty="0"/>
              <a:t>We performed Univariate analysis on Categorical as well as numeric columns. Here are some of the insights:</a:t>
            </a:r>
          </a:p>
          <a:p>
            <a:endParaRPr lang="en-US" sz="1200" b="1" dirty="0"/>
          </a:p>
          <a:p>
            <a:r>
              <a:rPr lang="en-US" sz="1200" dirty="0"/>
              <a:t>1. </a:t>
            </a:r>
            <a:r>
              <a:rPr lang="en-US" sz="1200" dirty="0" err="1"/>
              <a:t>num_lab</a:t>
            </a:r>
            <a:r>
              <a:rPr lang="en-US" sz="1200" dirty="0"/>
              <a:t> procedures distribution is fairly symmetrical.</a:t>
            </a:r>
          </a:p>
          <a:p>
            <a:endParaRPr lang="en-IN" sz="1200" dirty="0"/>
          </a:p>
        </p:txBody>
      </p:sp>
    </p:spTree>
    <p:extLst>
      <p:ext uri="{BB962C8B-B14F-4D97-AF65-F5344CB8AC3E}">
        <p14:creationId xmlns:p14="http://schemas.microsoft.com/office/powerpoint/2010/main" val="397345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92E3D3A-65BB-43D5-AE78-D44365612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60960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histogram&#10;&#10;Description automatically generated">
            <a:extLst>
              <a:ext uri="{FF2B5EF4-FFF2-40B4-BE49-F238E27FC236}">
                <a16:creationId xmlns:a16="http://schemas.microsoft.com/office/drawing/2014/main" id="{693D2D61-8099-7F39-9A9C-A6645B62AE65}"/>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7102111" y="3600450"/>
            <a:ext cx="4404089" cy="2433258"/>
          </a:xfrm>
          <a:prstGeom prst="rect">
            <a:avLst/>
          </a:prstGeom>
        </p:spPr>
      </p:pic>
      <p:pic>
        <p:nvPicPr>
          <p:cNvPr id="7" name="Picture 6" descr="Chart, histogram&#10;&#10;Description automatically generated">
            <a:extLst>
              <a:ext uri="{FF2B5EF4-FFF2-40B4-BE49-F238E27FC236}">
                <a16:creationId xmlns:a16="http://schemas.microsoft.com/office/drawing/2014/main" id="{FEF079CC-504C-954D-2840-D0848692234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7342904" y="824292"/>
            <a:ext cx="4038603" cy="2433258"/>
          </a:xfrm>
          <a:prstGeom prst="rect">
            <a:avLst/>
          </a:prstGeom>
        </p:spPr>
      </p:pic>
      <p:sp>
        <p:nvSpPr>
          <p:cNvPr id="2" name="Rectangle 1"/>
          <p:cNvSpPr/>
          <p:nvPr/>
        </p:nvSpPr>
        <p:spPr>
          <a:xfrm>
            <a:off x="1622324" y="2611219"/>
            <a:ext cx="4222951" cy="646331"/>
          </a:xfrm>
          <a:prstGeom prst="rect">
            <a:avLst/>
          </a:prstGeom>
        </p:spPr>
        <p:txBody>
          <a:bodyPr wrap="none">
            <a:spAutoFit/>
          </a:bodyPr>
          <a:lstStyle/>
          <a:p>
            <a:r>
              <a:rPr lang="en-US" sz="3600" b="1" dirty="0">
                <a:solidFill>
                  <a:schemeClr val="bg2"/>
                </a:solidFill>
              </a:rPr>
              <a:t>Univariate analysis</a:t>
            </a:r>
            <a:endParaRPr lang="en-IN" sz="3600" dirty="0"/>
          </a:p>
        </p:txBody>
      </p:sp>
      <p:sp>
        <p:nvSpPr>
          <p:cNvPr id="3" name="Rectangle 2"/>
          <p:cNvSpPr/>
          <p:nvPr/>
        </p:nvSpPr>
        <p:spPr>
          <a:xfrm>
            <a:off x="7147560" y="185926"/>
            <a:ext cx="5044440" cy="590931"/>
          </a:xfrm>
          <a:prstGeom prst="rect">
            <a:avLst/>
          </a:prstGeom>
        </p:spPr>
        <p:txBody>
          <a:bodyPr wrap="square">
            <a:spAutoFit/>
          </a:bodyPr>
          <a:lstStyle/>
          <a:p>
            <a:pPr marL="342900" indent="-342900">
              <a:lnSpc>
                <a:spcPct val="90000"/>
              </a:lnSpc>
              <a:buFont typeface="Courier New" panose="02070309020205020404" pitchFamily="49" charset="0"/>
              <a:buChar char="o"/>
            </a:pPr>
            <a:r>
              <a:rPr lang="en-US" dirty="0" err="1"/>
              <a:t>admission_source_id</a:t>
            </a:r>
            <a:r>
              <a:rPr lang="en-US" dirty="0"/>
              <a:t>, </a:t>
            </a:r>
            <a:r>
              <a:rPr lang="en-US" dirty="0" err="1"/>
              <a:t>number_diagnosis</a:t>
            </a:r>
            <a:r>
              <a:rPr lang="en-US" dirty="0"/>
              <a:t> columns are </a:t>
            </a:r>
            <a:r>
              <a:rPr lang="en-US" dirty="0" err="1"/>
              <a:t>moderaltely</a:t>
            </a:r>
            <a:r>
              <a:rPr lang="en-US" dirty="0"/>
              <a:t> skewed.</a:t>
            </a:r>
          </a:p>
        </p:txBody>
      </p:sp>
    </p:spTree>
    <p:extLst>
      <p:ext uri="{BB962C8B-B14F-4D97-AF65-F5344CB8AC3E}">
        <p14:creationId xmlns:p14="http://schemas.microsoft.com/office/powerpoint/2010/main" val="283094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E68AF44-3D19-F1DD-AFB4-8067CFA4781F}"/>
              </a:ext>
            </a:extLst>
          </p:cNvPr>
          <p:cNvSpPr>
            <a:spLocks noGrp="1"/>
          </p:cNvSpPr>
          <p:nvPr>
            <p:ph type="subTitle" idx="1"/>
          </p:nvPr>
        </p:nvSpPr>
        <p:spPr>
          <a:xfrm>
            <a:off x="928468" y="4114800"/>
            <a:ext cx="2991729" cy="2057400"/>
          </a:xfrm>
        </p:spPr>
        <p:txBody>
          <a:bodyPr>
            <a:normAutofit/>
          </a:bodyPr>
          <a:lstStyle/>
          <a:p>
            <a:pPr marL="342900" indent="-342900">
              <a:lnSpc>
                <a:spcPct val="90000"/>
              </a:lnSpc>
              <a:buFont typeface="Courier New" panose="02070309020205020404" pitchFamily="49" charset="0"/>
              <a:buChar char="o"/>
            </a:pPr>
            <a:r>
              <a:rPr lang="en-US" sz="1700" i="0" dirty="0">
                <a:solidFill>
                  <a:schemeClr val="bg1"/>
                </a:solidFill>
                <a:latin typeface="+mn-lt"/>
              </a:rPr>
              <a:t>Race columns has 5 races and also some null values represented by ?, The data has most entries of people who are originated from </a:t>
            </a:r>
            <a:r>
              <a:rPr lang="en-US" sz="1700" i="0" dirty="0" err="1">
                <a:solidFill>
                  <a:schemeClr val="bg1"/>
                </a:solidFill>
                <a:latin typeface="+mn-lt"/>
              </a:rPr>
              <a:t>caucasian</a:t>
            </a:r>
            <a:r>
              <a:rPr lang="en-US" sz="1700" i="0" dirty="0">
                <a:solidFill>
                  <a:schemeClr val="bg1"/>
                </a:solidFill>
                <a:latin typeface="+mn-lt"/>
              </a:rPr>
              <a:t> or are African American.</a:t>
            </a:r>
          </a:p>
          <a:p>
            <a:pPr>
              <a:lnSpc>
                <a:spcPct val="90000"/>
              </a:lnSpc>
            </a:pPr>
            <a:endParaRPr lang="en-US" sz="1700" i="0" dirty="0">
              <a:solidFill>
                <a:schemeClr val="bg1"/>
              </a:solidFill>
              <a:latin typeface="+mn-lt"/>
            </a:endParaRPr>
          </a:p>
        </p:txBody>
      </p:sp>
      <p:pic>
        <p:nvPicPr>
          <p:cNvPr id="5" name="Picture 4" descr="Chart, histogram&#10;&#10;Description automatically generated">
            <a:extLst>
              <a:ext uri="{FF2B5EF4-FFF2-40B4-BE49-F238E27FC236}">
                <a16:creationId xmlns:a16="http://schemas.microsoft.com/office/drawing/2014/main" id="{1FCB2097-34DB-6207-AD5E-CC8070B1EE97}"/>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140818" y="1260765"/>
            <a:ext cx="6365382" cy="4419600"/>
          </a:xfrm>
          <a:prstGeom prst="rect">
            <a:avLst/>
          </a:prstGeom>
        </p:spPr>
      </p:pic>
    </p:spTree>
    <p:extLst>
      <p:ext uri="{BB962C8B-B14F-4D97-AF65-F5344CB8AC3E}">
        <p14:creationId xmlns:p14="http://schemas.microsoft.com/office/powerpoint/2010/main" val="79766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AA507B39-4EEB-7779-1D15-96A73C79997F}"/>
              </a:ext>
            </a:extLst>
          </p:cNvPr>
          <p:cNvSpPr>
            <a:spLocks noGrp="1"/>
          </p:cNvSpPr>
          <p:nvPr>
            <p:ph type="subTitle" idx="1"/>
          </p:nvPr>
        </p:nvSpPr>
        <p:spPr>
          <a:xfrm>
            <a:off x="928468" y="4114800"/>
            <a:ext cx="2991729" cy="2057400"/>
          </a:xfrm>
        </p:spPr>
        <p:txBody>
          <a:bodyPr>
            <a:normAutofit/>
          </a:bodyPr>
          <a:lstStyle/>
          <a:p>
            <a:pPr marL="285750" indent="-285750">
              <a:buFont typeface="Courier New" panose="02070309020205020404" pitchFamily="49" charset="0"/>
              <a:buChar char="o"/>
            </a:pPr>
            <a:r>
              <a:rPr lang="en-US" sz="2200" i="0">
                <a:solidFill>
                  <a:schemeClr val="bg1"/>
                </a:solidFill>
                <a:latin typeface="+mn-lt"/>
              </a:rPr>
              <a:t>Age 50-70 as expected has more enteries as they have more chances to get admitted in a hospital.</a:t>
            </a:r>
          </a:p>
          <a:p>
            <a:endParaRPr lang="en-US" sz="2200" i="0">
              <a:solidFill>
                <a:schemeClr val="bg1"/>
              </a:solidFill>
              <a:latin typeface="+mn-lt"/>
            </a:endParaRPr>
          </a:p>
        </p:txBody>
      </p:sp>
      <p:pic>
        <p:nvPicPr>
          <p:cNvPr id="7" name="Picture 6" descr="Chart, histogram&#10;&#10;Description automatically generated">
            <a:extLst>
              <a:ext uri="{FF2B5EF4-FFF2-40B4-BE49-F238E27FC236}">
                <a16:creationId xmlns:a16="http://schemas.microsoft.com/office/drawing/2014/main" id="{4201E1F1-C30B-4117-CD88-5376AE28AEAC}"/>
              </a:ext>
            </a:extLst>
          </p:cNvPr>
          <p:cNvPicPr>
            <a:picLocks noChangeAspect="1"/>
          </p:cNvPicPr>
          <p:nvPr/>
        </p:nvPicPr>
        <p:blipFill>
          <a:blip r:embed="rId2"/>
          <a:stretch>
            <a:fillRect/>
          </a:stretch>
        </p:blipFill>
        <p:spPr>
          <a:xfrm>
            <a:off x="5410200" y="1501140"/>
            <a:ext cx="6096000" cy="3855720"/>
          </a:xfrm>
          <a:prstGeom prst="rect">
            <a:avLst/>
          </a:prstGeom>
        </p:spPr>
      </p:pic>
    </p:spTree>
    <p:extLst>
      <p:ext uri="{BB962C8B-B14F-4D97-AF65-F5344CB8AC3E}">
        <p14:creationId xmlns:p14="http://schemas.microsoft.com/office/powerpoint/2010/main" val="794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CDB3B42-39A8-90F8-E53F-5633A6933684}"/>
              </a:ext>
            </a:extLst>
          </p:cNvPr>
          <p:cNvSpPr>
            <a:spLocks noGrp="1"/>
          </p:cNvSpPr>
          <p:nvPr>
            <p:ph type="subTitle" idx="1"/>
          </p:nvPr>
        </p:nvSpPr>
        <p:spPr>
          <a:xfrm>
            <a:off x="928468" y="4114800"/>
            <a:ext cx="2991729" cy="2057400"/>
          </a:xfrm>
        </p:spPr>
        <p:txBody>
          <a:bodyPr>
            <a:normAutofit/>
          </a:bodyPr>
          <a:lstStyle/>
          <a:p>
            <a:pPr marL="342900" indent="-342900">
              <a:buFont typeface="Courier New" panose="02070309020205020404" pitchFamily="49" charset="0"/>
              <a:buChar char="o"/>
            </a:pPr>
            <a:r>
              <a:rPr lang="en-US">
                <a:solidFill>
                  <a:schemeClr val="bg1"/>
                </a:solidFill>
              </a:rPr>
              <a:t> </a:t>
            </a:r>
            <a:r>
              <a:rPr lang="en-US" i="0">
                <a:solidFill>
                  <a:schemeClr val="bg1"/>
                </a:solidFill>
                <a:latin typeface="+mn-lt"/>
              </a:rPr>
              <a:t>97% values in weight are missing so it will be good to drop this column.</a:t>
            </a:r>
          </a:p>
        </p:txBody>
      </p:sp>
      <p:pic>
        <p:nvPicPr>
          <p:cNvPr id="7" name="Picture 6" descr="Chart&#10;&#10;Description automatically generated">
            <a:extLst>
              <a:ext uri="{FF2B5EF4-FFF2-40B4-BE49-F238E27FC236}">
                <a16:creationId xmlns:a16="http://schemas.microsoft.com/office/drawing/2014/main" id="{7AD7A063-D9DF-8670-3B66-63669F083AD7}"/>
              </a:ext>
            </a:extLst>
          </p:cNvPr>
          <p:cNvPicPr>
            <a:picLocks noChangeAspect="1"/>
          </p:cNvPicPr>
          <p:nvPr/>
        </p:nvPicPr>
        <p:blipFill>
          <a:blip r:embed="rId2"/>
          <a:stretch>
            <a:fillRect/>
          </a:stretch>
        </p:blipFill>
        <p:spPr>
          <a:xfrm>
            <a:off x="5410200" y="1348741"/>
            <a:ext cx="6096000" cy="4160519"/>
          </a:xfrm>
          <a:prstGeom prst="rect">
            <a:avLst/>
          </a:prstGeom>
        </p:spPr>
      </p:pic>
    </p:spTree>
    <p:extLst>
      <p:ext uri="{BB962C8B-B14F-4D97-AF65-F5344CB8AC3E}">
        <p14:creationId xmlns:p14="http://schemas.microsoft.com/office/powerpoint/2010/main" val="2762823697"/>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themeOverride>
</file>

<file path=docProps/app.xml><?xml version="1.0" encoding="utf-8"?>
<Properties xmlns="http://schemas.openxmlformats.org/officeDocument/2006/extended-properties" xmlns:vt="http://schemas.openxmlformats.org/officeDocument/2006/docPropsVTypes">
  <Template/>
  <TotalTime>328</TotalTime>
  <Words>1316</Words>
  <Application>Microsoft Macintosh PowerPoint</Application>
  <PresentationFormat>Widescreen</PresentationFormat>
  <Paragraphs>151</Paragraphs>
  <Slides>28</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Adelle Sans Devanagari Extrabol</vt:lpstr>
      <vt:lpstr>Arial</vt:lpstr>
      <vt:lpstr>Calibri</vt:lpstr>
      <vt:lpstr>Courier New</vt:lpstr>
      <vt:lpstr>Gill Sans MT</vt:lpstr>
      <vt:lpstr>Goudy Old Style</vt:lpstr>
      <vt:lpstr>Helvetica Neue</vt:lpstr>
      <vt:lpstr>ClassicFrameVTI</vt:lpstr>
      <vt:lpstr>Final Project Presentation</vt:lpstr>
      <vt:lpstr>Use case of the project</vt:lpstr>
      <vt:lpstr>The DAtaset</vt:lpstr>
      <vt:lpstr>Exploring the data</vt:lpstr>
      <vt:lpstr>Univariate analysis of Numeric columns</vt:lpstr>
      <vt:lpstr>PowerPoint Presentation</vt:lpstr>
      <vt:lpstr>PowerPoint Presentation</vt:lpstr>
      <vt:lpstr>PowerPoint Presentation</vt:lpstr>
      <vt:lpstr>PowerPoint Presentation</vt:lpstr>
      <vt:lpstr>PowerPoint Presentation</vt:lpstr>
      <vt:lpstr>PowerPoint Presentation</vt:lpstr>
      <vt:lpstr>target column VS categorical columns </vt:lpstr>
      <vt:lpstr>PowerPoint Presentation</vt:lpstr>
      <vt:lpstr>sanitizing the data</vt:lpstr>
      <vt:lpstr>Data Imputation</vt:lpstr>
      <vt:lpstr>Data Binning</vt:lpstr>
      <vt:lpstr>Binning age</vt:lpstr>
      <vt:lpstr>Preprocessing the data</vt:lpstr>
      <vt:lpstr>Feature selection</vt:lpstr>
      <vt:lpstr>Model Training and Evaluation</vt:lpstr>
      <vt:lpstr>Logistic Regression </vt:lpstr>
      <vt:lpstr>Random Forest </vt:lpstr>
      <vt:lpstr>Decision Tree Classifier </vt:lpstr>
      <vt:lpstr>AdaBoost Classifier </vt:lpstr>
      <vt:lpstr>XGBoost </vt:lpstr>
      <vt:lpstr>Hyper-Parameter Tuning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dc:creator>Sneha Mondal (RIT Student)</dc:creator>
  <cp:lastModifiedBy>Sneha Mondal (RIT Student)</cp:lastModifiedBy>
  <cp:revision>8</cp:revision>
  <cp:lastPrinted>2023-03-29T06:15:19Z</cp:lastPrinted>
  <dcterms:created xsi:type="dcterms:W3CDTF">2022-12-05T07:31:28Z</dcterms:created>
  <dcterms:modified xsi:type="dcterms:W3CDTF">2023-03-29T06:15:45Z</dcterms:modified>
</cp:coreProperties>
</file>